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0" r:id="rId2"/>
    <p:sldId id="269" r:id="rId3"/>
    <p:sldId id="267" r:id="rId4"/>
    <p:sldId id="271" r:id="rId5"/>
    <p:sldId id="268" r:id="rId6"/>
    <p:sldId id="259" r:id="rId7"/>
    <p:sldId id="260" r:id="rId8"/>
    <p:sldId id="274" r:id="rId9"/>
    <p:sldId id="261" r:id="rId10"/>
    <p:sldId id="258" r:id="rId11"/>
    <p:sldId id="272" r:id="rId12"/>
    <p:sldId id="275" r:id="rId13"/>
    <p:sldId id="273" r:id="rId14"/>
    <p:sldId id="256" r:id="rId15"/>
    <p:sldId id="257" r:id="rId16"/>
    <p:sldId id="262" r:id="rId17"/>
    <p:sldId id="263" r:id="rId18"/>
    <p:sldId id="264" r:id="rId19"/>
    <p:sldId id="265" r:id="rId20"/>
    <p:sldId id="266" r:id="rId2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69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D4137E-109A-4482-9203-9417AA931741}" type="doc">
      <dgm:prSet loTypeId="urn:microsoft.com/office/officeart/2005/8/layout/lProcess3" loCatId="process" qsTypeId="urn:microsoft.com/office/officeart/2005/8/quickstyle/3d7" qsCatId="3D" csTypeId="urn:microsoft.com/office/officeart/2005/8/colors/accent1_4" csCatId="accent1" phldr="1"/>
      <dgm:spPr/>
      <dgm:t>
        <a:bodyPr/>
        <a:lstStyle/>
        <a:p>
          <a:endParaRPr lang="en-NZ"/>
        </a:p>
      </dgm:t>
    </dgm:pt>
    <dgm:pt modelId="{27808934-90AC-471B-A429-E28D74326AE3}">
      <dgm:prSet phldrT="[Text]"/>
      <dgm:spPr/>
      <dgm:t>
        <a:bodyPr/>
        <a:lstStyle/>
        <a:p>
          <a:r>
            <a:rPr lang="en-NZ" dirty="0" smtClean="0"/>
            <a:t>Data collection</a:t>
          </a:r>
          <a:endParaRPr lang="en-NZ" dirty="0"/>
        </a:p>
      </dgm:t>
    </dgm:pt>
    <dgm:pt modelId="{F8FF01D6-C263-47E9-AD24-4501629C71BC}" type="parTrans" cxnId="{D62014FA-317E-4257-AD49-4A3B28E967DA}">
      <dgm:prSet/>
      <dgm:spPr/>
      <dgm:t>
        <a:bodyPr/>
        <a:lstStyle/>
        <a:p>
          <a:endParaRPr lang="en-NZ"/>
        </a:p>
      </dgm:t>
    </dgm:pt>
    <dgm:pt modelId="{0BEBE1A4-7990-440A-A2B4-7F1AE83D084C}" type="sibTrans" cxnId="{D62014FA-317E-4257-AD49-4A3B28E967DA}">
      <dgm:prSet/>
      <dgm:spPr/>
      <dgm:t>
        <a:bodyPr/>
        <a:lstStyle/>
        <a:p>
          <a:endParaRPr lang="en-NZ"/>
        </a:p>
      </dgm:t>
    </dgm:pt>
    <dgm:pt modelId="{723631CD-1B1E-4FB5-8873-C0E655B3AD92}">
      <dgm:prSet phldrT="[Text]"/>
      <dgm:spPr/>
      <dgm:t>
        <a:bodyPr/>
        <a:lstStyle/>
        <a:p>
          <a:r>
            <a:rPr lang="en-NZ" dirty="0" smtClean="0"/>
            <a:t>Data Management</a:t>
          </a:r>
          <a:endParaRPr lang="en-NZ" dirty="0"/>
        </a:p>
      </dgm:t>
    </dgm:pt>
    <dgm:pt modelId="{C2C966A3-1580-4950-9183-E12CD19F7804}" type="parTrans" cxnId="{AC309562-1D0C-4EF8-B89A-506A5EDC358A}">
      <dgm:prSet/>
      <dgm:spPr/>
      <dgm:t>
        <a:bodyPr/>
        <a:lstStyle/>
        <a:p>
          <a:endParaRPr lang="en-NZ"/>
        </a:p>
      </dgm:t>
    </dgm:pt>
    <dgm:pt modelId="{379A24CA-4E58-4465-9FB3-D0748D70AAB7}" type="sibTrans" cxnId="{AC309562-1D0C-4EF8-B89A-506A5EDC358A}">
      <dgm:prSet/>
      <dgm:spPr/>
      <dgm:t>
        <a:bodyPr/>
        <a:lstStyle/>
        <a:p>
          <a:endParaRPr lang="en-NZ"/>
        </a:p>
      </dgm:t>
    </dgm:pt>
    <dgm:pt modelId="{1746BE2F-6E59-4C10-A05D-2B5D8250649B}">
      <dgm:prSet phldrT="[Text]"/>
      <dgm:spPr/>
      <dgm:t>
        <a:bodyPr/>
        <a:lstStyle/>
        <a:p>
          <a:r>
            <a:rPr lang="en-NZ" dirty="0" smtClean="0"/>
            <a:t>Data Archiving</a:t>
          </a:r>
          <a:endParaRPr lang="en-NZ" dirty="0"/>
        </a:p>
      </dgm:t>
    </dgm:pt>
    <dgm:pt modelId="{1DA9B7C8-8DC4-4FEC-9480-EE957C635029}" type="parTrans" cxnId="{CA64589C-4278-4B18-B808-18A21D348FB7}">
      <dgm:prSet/>
      <dgm:spPr/>
      <dgm:t>
        <a:bodyPr/>
        <a:lstStyle/>
        <a:p>
          <a:endParaRPr lang="en-NZ"/>
        </a:p>
      </dgm:t>
    </dgm:pt>
    <dgm:pt modelId="{FC32D874-34F9-495F-8BC6-FB47F2D833B6}" type="sibTrans" cxnId="{CA64589C-4278-4B18-B808-18A21D348FB7}">
      <dgm:prSet/>
      <dgm:spPr/>
      <dgm:t>
        <a:bodyPr/>
        <a:lstStyle/>
        <a:p>
          <a:endParaRPr lang="en-NZ"/>
        </a:p>
      </dgm:t>
    </dgm:pt>
    <dgm:pt modelId="{C4DA723A-5F82-46A0-B537-4B4DF0A7554B}">
      <dgm:prSet phldrT="[Text]"/>
      <dgm:spPr/>
      <dgm:t>
        <a:bodyPr/>
        <a:lstStyle/>
        <a:p>
          <a:r>
            <a:rPr lang="en-NZ" dirty="0" smtClean="0"/>
            <a:t>NIWA</a:t>
          </a:r>
          <a:endParaRPr lang="en-NZ" dirty="0"/>
        </a:p>
      </dgm:t>
    </dgm:pt>
    <dgm:pt modelId="{6DEBF201-37AC-40A7-984E-D47F1DC7BB62}" type="parTrans" cxnId="{C641B1B3-9C23-4E8C-A83A-CAFDC2A9F80A}">
      <dgm:prSet/>
      <dgm:spPr/>
      <dgm:t>
        <a:bodyPr/>
        <a:lstStyle/>
        <a:p>
          <a:endParaRPr lang="en-NZ"/>
        </a:p>
      </dgm:t>
    </dgm:pt>
    <dgm:pt modelId="{A984B7D9-1D63-47F0-9B62-154FC72ACC83}" type="sibTrans" cxnId="{C641B1B3-9C23-4E8C-A83A-CAFDC2A9F80A}">
      <dgm:prSet/>
      <dgm:spPr/>
      <dgm:t>
        <a:bodyPr/>
        <a:lstStyle/>
        <a:p>
          <a:endParaRPr lang="en-NZ"/>
        </a:p>
      </dgm:t>
    </dgm:pt>
    <dgm:pt modelId="{28414657-3588-4B50-8994-094C5B999175}">
      <dgm:prSet phldrT="[Text]"/>
      <dgm:spPr/>
      <dgm:t>
        <a:bodyPr/>
        <a:lstStyle/>
        <a:p>
          <a:r>
            <a:rPr lang="en-NZ" dirty="0" smtClean="0"/>
            <a:t>NIWA [FFDB]</a:t>
          </a:r>
          <a:endParaRPr lang="en-NZ" dirty="0"/>
        </a:p>
      </dgm:t>
    </dgm:pt>
    <dgm:pt modelId="{9657E917-3119-4478-87F1-603C4361BDB2}" type="parTrans" cxnId="{154F6CE1-7EA1-4073-80F5-186CD465FAA4}">
      <dgm:prSet/>
      <dgm:spPr/>
      <dgm:t>
        <a:bodyPr/>
        <a:lstStyle/>
        <a:p>
          <a:endParaRPr lang="en-NZ"/>
        </a:p>
      </dgm:t>
    </dgm:pt>
    <dgm:pt modelId="{37EDB2CF-11D0-4909-AD02-7DA21A5695FD}" type="sibTrans" cxnId="{154F6CE1-7EA1-4073-80F5-186CD465FAA4}">
      <dgm:prSet/>
      <dgm:spPr/>
      <dgm:t>
        <a:bodyPr/>
        <a:lstStyle/>
        <a:p>
          <a:endParaRPr lang="en-NZ"/>
        </a:p>
      </dgm:t>
    </dgm:pt>
    <dgm:pt modelId="{9D190C98-5ABC-47FA-AC7F-A150ACEA96C8}">
      <dgm:prSet phldrT="[Text]"/>
      <dgm:spPr/>
      <dgm:t>
        <a:bodyPr/>
        <a:lstStyle/>
        <a:p>
          <a:r>
            <a:rPr lang="en-NZ" dirty="0" smtClean="0"/>
            <a:t>NIWA [NEMO]</a:t>
          </a:r>
          <a:endParaRPr lang="en-NZ" dirty="0"/>
        </a:p>
      </dgm:t>
    </dgm:pt>
    <dgm:pt modelId="{52426479-9F66-4698-9858-506F37158774}" type="parTrans" cxnId="{05127770-1B81-4E45-BC48-BF99E8EC59C3}">
      <dgm:prSet/>
      <dgm:spPr/>
      <dgm:t>
        <a:bodyPr/>
        <a:lstStyle/>
        <a:p>
          <a:endParaRPr lang="en-NZ"/>
        </a:p>
      </dgm:t>
    </dgm:pt>
    <dgm:pt modelId="{07159057-C63C-4421-8DA7-AC4A75192477}" type="sibTrans" cxnId="{05127770-1B81-4E45-BC48-BF99E8EC59C3}">
      <dgm:prSet/>
      <dgm:spPr/>
      <dgm:t>
        <a:bodyPr/>
        <a:lstStyle/>
        <a:p>
          <a:endParaRPr lang="en-NZ"/>
        </a:p>
      </dgm:t>
    </dgm:pt>
    <dgm:pt modelId="{243CBA0E-6541-43E5-8325-F04A8955E4B5}">
      <dgm:prSet phldrT="[Text]" phldr="1"/>
      <dgm:spPr/>
      <dgm:t>
        <a:bodyPr/>
        <a:lstStyle/>
        <a:p>
          <a:endParaRPr lang="en-NZ" dirty="0"/>
        </a:p>
      </dgm:t>
    </dgm:pt>
    <dgm:pt modelId="{2F78A7DA-60AC-4B48-A717-9735E9CB654B}" type="parTrans" cxnId="{31B742A0-22A0-4F52-A3B9-3978CFF6540A}">
      <dgm:prSet/>
      <dgm:spPr/>
      <dgm:t>
        <a:bodyPr/>
        <a:lstStyle/>
        <a:p>
          <a:endParaRPr lang="en-NZ"/>
        </a:p>
      </dgm:t>
    </dgm:pt>
    <dgm:pt modelId="{8C0D8437-0E5F-4D6F-859B-7759EB51A6C4}" type="sibTrans" cxnId="{31B742A0-22A0-4F52-A3B9-3978CFF6540A}">
      <dgm:prSet/>
      <dgm:spPr/>
      <dgm:t>
        <a:bodyPr/>
        <a:lstStyle/>
        <a:p>
          <a:endParaRPr lang="en-NZ"/>
        </a:p>
      </dgm:t>
    </dgm:pt>
    <dgm:pt modelId="{3489E337-5BB7-49E4-BE85-115DCFA0F977}">
      <dgm:prSet phldrT="[Text]" phldr="1"/>
      <dgm:spPr/>
      <dgm:t>
        <a:bodyPr/>
        <a:lstStyle/>
        <a:p>
          <a:endParaRPr lang="en-NZ" dirty="0"/>
        </a:p>
      </dgm:t>
    </dgm:pt>
    <dgm:pt modelId="{416904CF-513B-461A-AA33-CBA042149FD9}" type="parTrans" cxnId="{9918D5DD-E3E0-43A0-8341-3BFB7474880B}">
      <dgm:prSet/>
      <dgm:spPr/>
      <dgm:t>
        <a:bodyPr/>
        <a:lstStyle/>
        <a:p>
          <a:endParaRPr lang="en-NZ"/>
        </a:p>
      </dgm:t>
    </dgm:pt>
    <dgm:pt modelId="{A715DC04-575F-45B1-822B-9BBEDDB817ED}" type="sibTrans" cxnId="{9918D5DD-E3E0-43A0-8341-3BFB7474880B}">
      <dgm:prSet/>
      <dgm:spPr/>
      <dgm:t>
        <a:bodyPr/>
        <a:lstStyle/>
        <a:p>
          <a:endParaRPr lang="en-NZ"/>
        </a:p>
      </dgm:t>
    </dgm:pt>
    <dgm:pt modelId="{DA092EDF-60EB-4F80-B2DC-9DA035EE4318}">
      <dgm:prSet phldrT="[Text]" phldr="1"/>
      <dgm:spPr/>
      <dgm:t>
        <a:bodyPr/>
        <a:lstStyle/>
        <a:p>
          <a:endParaRPr lang="en-NZ"/>
        </a:p>
      </dgm:t>
    </dgm:pt>
    <dgm:pt modelId="{1D6BF252-4FD0-4631-878C-0649DD81E1E1}" type="parTrans" cxnId="{BE01BF01-CEC5-45B1-B3A7-8CDC05C5EE82}">
      <dgm:prSet/>
      <dgm:spPr/>
      <dgm:t>
        <a:bodyPr/>
        <a:lstStyle/>
        <a:p>
          <a:endParaRPr lang="en-NZ"/>
        </a:p>
      </dgm:t>
    </dgm:pt>
    <dgm:pt modelId="{2B8A796E-1B42-4015-8C68-540E17860AAA}" type="sibTrans" cxnId="{BE01BF01-CEC5-45B1-B3A7-8CDC05C5EE82}">
      <dgm:prSet/>
      <dgm:spPr/>
      <dgm:t>
        <a:bodyPr/>
        <a:lstStyle/>
        <a:p>
          <a:endParaRPr lang="en-NZ"/>
        </a:p>
      </dgm:t>
    </dgm:pt>
    <dgm:pt modelId="{BFE1E482-1892-409F-9734-7ADC114FCDB4}" type="pres">
      <dgm:prSet presAssocID="{2CD4137E-109A-4482-9203-9417AA93174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NZ"/>
        </a:p>
      </dgm:t>
    </dgm:pt>
    <dgm:pt modelId="{CD7C2C9F-5D6B-4DCF-9D8B-E685CB79F7EC}" type="pres">
      <dgm:prSet presAssocID="{27808934-90AC-471B-A429-E28D74326AE3}" presName="horFlow" presStyleCnt="0"/>
      <dgm:spPr/>
    </dgm:pt>
    <dgm:pt modelId="{6FDD2402-A5D6-48F1-9055-EACA57241059}" type="pres">
      <dgm:prSet presAssocID="{27808934-90AC-471B-A429-E28D74326AE3}" presName="bigChev" presStyleLbl="node1" presStyleIdx="0" presStyleCnt="3"/>
      <dgm:spPr/>
      <dgm:t>
        <a:bodyPr/>
        <a:lstStyle/>
        <a:p>
          <a:endParaRPr lang="en-NZ"/>
        </a:p>
      </dgm:t>
    </dgm:pt>
    <dgm:pt modelId="{EE44878B-ECE7-41DB-B557-0D4FAF4B9DAC}" type="pres">
      <dgm:prSet presAssocID="{C2C966A3-1580-4950-9183-E12CD19F7804}" presName="parTrans" presStyleCnt="0"/>
      <dgm:spPr/>
    </dgm:pt>
    <dgm:pt modelId="{99D3F170-5E78-49A1-95BE-2414DB204059}" type="pres">
      <dgm:prSet presAssocID="{723631CD-1B1E-4FB5-8873-C0E655B3AD92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037E65E-5BFF-40C4-BB3E-BD2A4A2774F5}" type="pres">
      <dgm:prSet presAssocID="{379A24CA-4E58-4465-9FB3-D0748D70AAB7}" presName="sibTrans" presStyleCnt="0"/>
      <dgm:spPr/>
    </dgm:pt>
    <dgm:pt modelId="{4FC49569-C230-49BF-87AB-FB39765FB016}" type="pres">
      <dgm:prSet presAssocID="{1746BE2F-6E59-4C10-A05D-2B5D8250649B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64785FD-841C-4B47-93F6-D50CCF41FDF4}" type="pres">
      <dgm:prSet presAssocID="{27808934-90AC-471B-A429-E28D74326AE3}" presName="vSp" presStyleCnt="0"/>
      <dgm:spPr/>
    </dgm:pt>
    <dgm:pt modelId="{29BA48C7-EC4F-4817-8091-7D95FADD8474}" type="pres">
      <dgm:prSet presAssocID="{C4DA723A-5F82-46A0-B537-4B4DF0A7554B}" presName="horFlow" presStyleCnt="0"/>
      <dgm:spPr/>
    </dgm:pt>
    <dgm:pt modelId="{BE3FD685-E910-40C8-B12C-AA64F5F69D42}" type="pres">
      <dgm:prSet presAssocID="{C4DA723A-5F82-46A0-B537-4B4DF0A7554B}" presName="bigChev" presStyleLbl="node1" presStyleIdx="1" presStyleCnt="3"/>
      <dgm:spPr/>
      <dgm:t>
        <a:bodyPr/>
        <a:lstStyle/>
        <a:p>
          <a:endParaRPr lang="en-NZ"/>
        </a:p>
      </dgm:t>
    </dgm:pt>
    <dgm:pt modelId="{692ED14A-3ADD-41B6-92EC-181BBEA748DB}" type="pres">
      <dgm:prSet presAssocID="{9657E917-3119-4478-87F1-603C4361BDB2}" presName="parTrans" presStyleCnt="0"/>
      <dgm:spPr/>
    </dgm:pt>
    <dgm:pt modelId="{0E38CD92-51FE-491E-AA4B-F1479B8D100F}" type="pres">
      <dgm:prSet presAssocID="{28414657-3588-4B50-8994-094C5B999175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1EC3A7C-F483-461F-9734-CD083AD9BE2E}" type="pres">
      <dgm:prSet presAssocID="{37EDB2CF-11D0-4909-AD02-7DA21A5695FD}" presName="sibTrans" presStyleCnt="0"/>
      <dgm:spPr/>
    </dgm:pt>
    <dgm:pt modelId="{179B5476-0438-4068-9750-BDFB9D64E29F}" type="pres">
      <dgm:prSet presAssocID="{9D190C98-5ABC-47FA-AC7F-A150ACEA96C8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5A049E81-781D-4AF8-85E3-6F0079ACEB18}" type="pres">
      <dgm:prSet presAssocID="{C4DA723A-5F82-46A0-B537-4B4DF0A7554B}" presName="vSp" presStyleCnt="0"/>
      <dgm:spPr/>
    </dgm:pt>
    <dgm:pt modelId="{1DCB82A8-98CA-4267-B180-46ECDE6A5FB7}" type="pres">
      <dgm:prSet presAssocID="{243CBA0E-6541-43E5-8325-F04A8955E4B5}" presName="horFlow" presStyleCnt="0"/>
      <dgm:spPr/>
    </dgm:pt>
    <dgm:pt modelId="{25FFB4D4-EAB3-4CD2-B51A-5A54919EA9BB}" type="pres">
      <dgm:prSet presAssocID="{243CBA0E-6541-43E5-8325-F04A8955E4B5}" presName="bigChev" presStyleLbl="node1" presStyleIdx="2" presStyleCnt="3"/>
      <dgm:spPr/>
      <dgm:t>
        <a:bodyPr/>
        <a:lstStyle/>
        <a:p>
          <a:endParaRPr lang="en-NZ"/>
        </a:p>
      </dgm:t>
    </dgm:pt>
    <dgm:pt modelId="{6C4C7750-6FD5-4905-9142-3A7F838937B3}" type="pres">
      <dgm:prSet presAssocID="{416904CF-513B-461A-AA33-CBA042149FD9}" presName="parTrans" presStyleCnt="0"/>
      <dgm:spPr/>
    </dgm:pt>
    <dgm:pt modelId="{8C1F2F80-A94C-4933-96A3-3C609A6C4CE0}" type="pres">
      <dgm:prSet presAssocID="{3489E337-5BB7-49E4-BE85-115DCFA0F977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325804C-262D-4800-9688-EEDDCB4272CD}" type="pres">
      <dgm:prSet presAssocID="{A715DC04-575F-45B1-822B-9BBEDDB817ED}" presName="sibTrans" presStyleCnt="0"/>
      <dgm:spPr/>
    </dgm:pt>
    <dgm:pt modelId="{C9466CBB-1A9C-43F1-A506-0CB7C2CB1742}" type="pres">
      <dgm:prSet presAssocID="{DA092EDF-60EB-4F80-B2DC-9DA035EE4318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9918D5DD-E3E0-43A0-8341-3BFB7474880B}" srcId="{243CBA0E-6541-43E5-8325-F04A8955E4B5}" destId="{3489E337-5BB7-49E4-BE85-115DCFA0F977}" srcOrd="0" destOrd="0" parTransId="{416904CF-513B-461A-AA33-CBA042149FD9}" sibTransId="{A715DC04-575F-45B1-822B-9BBEDDB817ED}"/>
    <dgm:cxn modelId="{D62014FA-317E-4257-AD49-4A3B28E967DA}" srcId="{2CD4137E-109A-4482-9203-9417AA931741}" destId="{27808934-90AC-471B-A429-E28D74326AE3}" srcOrd="0" destOrd="0" parTransId="{F8FF01D6-C263-47E9-AD24-4501629C71BC}" sibTransId="{0BEBE1A4-7990-440A-A2B4-7F1AE83D084C}"/>
    <dgm:cxn modelId="{D619E78F-9BA0-48B0-BDAE-5DAA4578ECF6}" type="presOf" srcId="{723631CD-1B1E-4FB5-8873-C0E655B3AD92}" destId="{99D3F170-5E78-49A1-95BE-2414DB204059}" srcOrd="0" destOrd="0" presId="urn:microsoft.com/office/officeart/2005/8/layout/lProcess3"/>
    <dgm:cxn modelId="{C641B1B3-9C23-4E8C-A83A-CAFDC2A9F80A}" srcId="{2CD4137E-109A-4482-9203-9417AA931741}" destId="{C4DA723A-5F82-46A0-B537-4B4DF0A7554B}" srcOrd="1" destOrd="0" parTransId="{6DEBF201-37AC-40A7-984E-D47F1DC7BB62}" sibTransId="{A984B7D9-1D63-47F0-9B62-154FC72ACC83}"/>
    <dgm:cxn modelId="{09564632-93DF-4CDA-BDB8-31520A4FBE9B}" type="presOf" srcId="{DA092EDF-60EB-4F80-B2DC-9DA035EE4318}" destId="{C9466CBB-1A9C-43F1-A506-0CB7C2CB1742}" srcOrd="0" destOrd="0" presId="urn:microsoft.com/office/officeart/2005/8/layout/lProcess3"/>
    <dgm:cxn modelId="{7FDC89F9-39CE-4C4C-9BE7-4939AC36DB81}" type="presOf" srcId="{9D190C98-5ABC-47FA-AC7F-A150ACEA96C8}" destId="{179B5476-0438-4068-9750-BDFB9D64E29F}" srcOrd="0" destOrd="0" presId="urn:microsoft.com/office/officeart/2005/8/layout/lProcess3"/>
    <dgm:cxn modelId="{CA64589C-4278-4B18-B808-18A21D348FB7}" srcId="{27808934-90AC-471B-A429-E28D74326AE3}" destId="{1746BE2F-6E59-4C10-A05D-2B5D8250649B}" srcOrd="1" destOrd="0" parTransId="{1DA9B7C8-8DC4-4FEC-9480-EE957C635029}" sibTransId="{FC32D874-34F9-495F-8BC6-FB47F2D833B6}"/>
    <dgm:cxn modelId="{3B2A3882-E1B1-4720-9BA0-A8E8B8D163CE}" type="presOf" srcId="{27808934-90AC-471B-A429-E28D74326AE3}" destId="{6FDD2402-A5D6-48F1-9055-EACA57241059}" srcOrd="0" destOrd="0" presId="urn:microsoft.com/office/officeart/2005/8/layout/lProcess3"/>
    <dgm:cxn modelId="{78C9A0C0-B26C-4030-BCF9-D3D65D6F3EF3}" type="presOf" srcId="{28414657-3588-4B50-8994-094C5B999175}" destId="{0E38CD92-51FE-491E-AA4B-F1479B8D100F}" srcOrd="0" destOrd="0" presId="urn:microsoft.com/office/officeart/2005/8/layout/lProcess3"/>
    <dgm:cxn modelId="{35210D7F-F1B3-41F5-9F26-E3C50CFB55C5}" type="presOf" srcId="{243CBA0E-6541-43E5-8325-F04A8955E4B5}" destId="{25FFB4D4-EAB3-4CD2-B51A-5A54919EA9BB}" srcOrd="0" destOrd="0" presId="urn:microsoft.com/office/officeart/2005/8/layout/lProcess3"/>
    <dgm:cxn modelId="{31B742A0-22A0-4F52-A3B9-3978CFF6540A}" srcId="{2CD4137E-109A-4482-9203-9417AA931741}" destId="{243CBA0E-6541-43E5-8325-F04A8955E4B5}" srcOrd="2" destOrd="0" parTransId="{2F78A7DA-60AC-4B48-A717-9735E9CB654B}" sibTransId="{8C0D8437-0E5F-4D6F-859B-7759EB51A6C4}"/>
    <dgm:cxn modelId="{98B7D4A0-8C82-4B5B-9968-29BD9D408E51}" type="presOf" srcId="{C4DA723A-5F82-46A0-B537-4B4DF0A7554B}" destId="{BE3FD685-E910-40C8-B12C-AA64F5F69D42}" srcOrd="0" destOrd="0" presId="urn:microsoft.com/office/officeart/2005/8/layout/lProcess3"/>
    <dgm:cxn modelId="{154F6CE1-7EA1-4073-80F5-186CD465FAA4}" srcId="{C4DA723A-5F82-46A0-B537-4B4DF0A7554B}" destId="{28414657-3588-4B50-8994-094C5B999175}" srcOrd="0" destOrd="0" parTransId="{9657E917-3119-4478-87F1-603C4361BDB2}" sibTransId="{37EDB2CF-11D0-4909-AD02-7DA21A5695FD}"/>
    <dgm:cxn modelId="{54E6FF4C-AE26-4A7C-AC13-807FC12AD544}" type="presOf" srcId="{1746BE2F-6E59-4C10-A05D-2B5D8250649B}" destId="{4FC49569-C230-49BF-87AB-FB39765FB016}" srcOrd="0" destOrd="0" presId="urn:microsoft.com/office/officeart/2005/8/layout/lProcess3"/>
    <dgm:cxn modelId="{5332EE9B-32E8-42D2-9229-4C610F6AB519}" type="presOf" srcId="{3489E337-5BB7-49E4-BE85-115DCFA0F977}" destId="{8C1F2F80-A94C-4933-96A3-3C609A6C4CE0}" srcOrd="0" destOrd="0" presId="urn:microsoft.com/office/officeart/2005/8/layout/lProcess3"/>
    <dgm:cxn modelId="{05127770-1B81-4E45-BC48-BF99E8EC59C3}" srcId="{C4DA723A-5F82-46A0-B537-4B4DF0A7554B}" destId="{9D190C98-5ABC-47FA-AC7F-A150ACEA96C8}" srcOrd="1" destOrd="0" parTransId="{52426479-9F66-4698-9858-506F37158774}" sibTransId="{07159057-C63C-4421-8DA7-AC4A75192477}"/>
    <dgm:cxn modelId="{AC309562-1D0C-4EF8-B89A-506A5EDC358A}" srcId="{27808934-90AC-471B-A429-E28D74326AE3}" destId="{723631CD-1B1E-4FB5-8873-C0E655B3AD92}" srcOrd="0" destOrd="0" parTransId="{C2C966A3-1580-4950-9183-E12CD19F7804}" sibTransId="{379A24CA-4E58-4465-9FB3-D0748D70AAB7}"/>
    <dgm:cxn modelId="{BE01BF01-CEC5-45B1-B3A7-8CDC05C5EE82}" srcId="{243CBA0E-6541-43E5-8325-F04A8955E4B5}" destId="{DA092EDF-60EB-4F80-B2DC-9DA035EE4318}" srcOrd="1" destOrd="0" parTransId="{1D6BF252-4FD0-4631-878C-0649DD81E1E1}" sibTransId="{2B8A796E-1B42-4015-8C68-540E17860AAA}"/>
    <dgm:cxn modelId="{8D11EE9D-AFA9-4A6E-ACC6-A01221D2E66A}" type="presOf" srcId="{2CD4137E-109A-4482-9203-9417AA931741}" destId="{BFE1E482-1892-409F-9734-7ADC114FCDB4}" srcOrd="0" destOrd="0" presId="urn:microsoft.com/office/officeart/2005/8/layout/lProcess3"/>
    <dgm:cxn modelId="{E4EA8D72-2490-4356-8579-16B3512AFB71}" type="presParOf" srcId="{BFE1E482-1892-409F-9734-7ADC114FCDB4}" destId="{CD7C2C9F-5D6B-4DCF-9D8B-E685CB79F7EC}" srcOrd="0" destOrd="0" presId="urn:microsoft.com/office/officeart/2005/8/layout/lProcess3"/>
    <dgm:cxn modelId="{1141D89F-3291-42DA-AA63-B266188DD62F}" type="presParOf" srcId="{CD7C2C9F-5D6B-4DCF-9D8B-E685CB79F7EC}" destId="{6FDD2402-A5D6-48F1-9055-EACA57241059}" srcOrd="0" destOrd="0" presId="urn:microsoft.com/office/officeart/2005/8/layout/lProcess3"/>
    <dgm:cxn modelId="{9C2CB71E-BB7E-4AF2-B372-DFC73F5EFF00}" type="presParOf" srcId="{CD7C2C9F-5D6B-4DCF-9D8B-E685CB79F7EC}" destId="{EE44878B-ECE7-41DB-B557-0D4FAF4B9DAC}" srcOrd="1" destOrd="0" presId="urn:microsoft.com/office/officeart/2005/8/layout/lProcess3"/>
    <dgm:cxn modelId="{7517F3EF-EE6E-4AA0-8EEE-B05182376D35}" type="presParOf" srcId="{CD7C2C9F-5D6B-4DCF-9D8B-E685CB79F7EC}" destId="{99D3F170-5E78-49A1-95BE-2414DB204059}" srcOrd="2" destOrd="0" presId="urn:microsoft.com/office/officeart/2005/8/layout/lProcess3"/>
    <dgm:cxn modelId="{DF829489-083D-4ABB-928C-57B5DB4E42FA}" type="presParOf" srcId="{CD7C2C9F-5D6B-4DCF-9D8B-E685CB79F7EC}" destId="{0037E65E-5BFF-40C4-BB3E-BD2A4A2774F5}" srcOrd="3" destOrd="0" presId="urn:microsoft.com/office/officeart/2005/8/layout/lProcess3"/>
    <dgm:cxn modelId="{197E90BD-7FF6-4569-A784-A3B7EFEDF747}" type="presParOf" srcId="{CD7C2C9F-5D6B-4DCF-9D8B-E685CB79F7EC}" destId="{4FC49569-C230-49BF-87AB-FB39765FB016}" srcOrd="4" destOrd="0" presId="urn:microsoft.com/office/officeart/2005/8/layout/lProcess3"/>
    <dgm:cxn modelId="{B4BF32DC-667F-4A1C-B649-68A20C48B539}" type="presParOf" srcId="{BFE1E482-1892-409F-9734-7ADC114FCDB4}" destId="{364785FD-841C-4B47-93F6-D50CCF41FDF4}" srcOrd="1" destOrd="0" presId="urn:microsoft.com/office/officeart/2005/8/layout/lProcess3"/>
    <dgm:cxn modelId="{DF1044A7-39E4-40E4-8E5B-BBDE412BE363}" type="presParOf" srcId="{BFE1E482-1892-409F-9734-7ADC114FCDB4}" destId="{29BA48C7-EC4F-4817-8091-7D95FADD8474}" srcOrd="2" destOrd="0" presId="urn:microsoft.com/office/officeart/2005/8/layout/lProcess3"/>
    <dgm:cxn modelId="{5E0C4588-4BBE-410B-BA6A-04CB7CCA0FCB}" type="presParOf" srcId="{29BA48C7-EC4F-4817-8091-7D95FADD8474}" destId="{BE3FD685-E910-40C8-B12C-AA64F5F69D42}" srcOrd="0" destOrd="0" presId="urn:microsoft.com/office/officeart/2005/8/layout/lProcess3"/>
    <dgm:cxn modelId="{5E49B5A4-7804-492A-9000-D1A58D574A68}" type="presParOf" srcId="{29BA48C7-EC4F-4817-8091-7D95FADD8474}" destId="{692ED14A-3ADD-41B6-92EC-181BBEA748DB}" srcOrd="1" destOrd="0" presId="urn:microsoft.com/office/officeart/2005/8/layout/lProcess3"/>
    <dgm:cxn modelId="{AFCF0E26-290E-4321-8581-416D43E64FCD}" type="presParOf" srcId="{29BA48C7-EC4F-4817-8091-7D95FADD8474}" destId="{0E38CD92-51FE-491E-AA4B-F1479B8D100F}" srcOrd="2" destOrd="0" presId="urn:microsoft.com/office/officeart/2005/8/layout/lProcess3"/>
    <dgm:cxn modelId="{07071934-514D-4D44-A9AF-A4EE2E43D880}" type="presParOf" srcId="{29BA48C7-EC4F-4817-8091-7D95FADD8474}" destId="{31EC3A7C-F483-461F-9734-CD083AD9BE2E}" srcOrd="3" destOrd="0" presId="urn:microsoft.com/office/officeart/2005/8/layout/lProcess3"/>
    <dgm:cxn modelId="{8CA85618-0A9B-4B5A-8D79-88AED783BF9C}" type="presParOf" srcId="{29BA48C7-EC4F-4817-8091-7D95FADD8474}" destId="{179B5476-0438-4068-9750-BDFB9D64E29F}" srcOrd="4" destOrd="0" presId="urn:microsoft.com/office/officeart/2005/8/layout/lProcess3"/>
    <dgm:cxn modelId="{F841991D-690B-4F17-9900-744FEFDCCFB8}" type="presParOf" srcId="{BFE1E482-1892-409F-9734-7ADC114FCDB4}" destId="{5A049E81-781D-4AF8-85E3-6F0079ACEB18}" srcOrd="3" destOrd="0" presId="urn:microsoft.com/office/officeart/2005/8/layout/lProcess3"/>
    <dgm:cxn modelId="{6E66EC87-756C-4ACD-B3A3-598D1E9B657D}" type="presParOf" srcId="{BFE1E482-1892-409F-9734-7ADC114FCDB4}" destId="{1DCB82A8-98CA-4267-B180-46ECDE6A5FB7}" srcOrd="4" destOrd="0" presId="urn:microsoft.com/office/officeart/2005/8/layout/lProcess3"/>
    <dgm:cxn modelId="{E60584EE-FF13-487A-8F8C-31EB37E119AF}" type="presParOf" srcId="{1DCB82A8-98CA-4267-B180-46ECDE6A5FB7}" destId="{25FFB4D4-EAB3-4CD2-B51A-5A54919EA9BB}" srcOrd="0" destOrd="0" presId="urn:microsoft.com/office/officeart/2005/8/layout/lProcess3"/>
    <dgm:cxn modelId="{068ED528-0B0A-45C2-8D6C-F9CD6D7FD333}" type="presParOf" srcId="{1DCB82A8-98CA-4267-B180-46ECDE6A5FB7}" destId="{6C4C7750-6FD5-4905-9142-3A7F838937B3}" srcOrd="1" destOrd="0" presId="urn:microsoft.com/office/officeart/2005/8/layout/lProcess3"/>
    <dgm:cxn modelId="{59EA954E-0204-41EA-AB01-8979D2D84FA4}" type="presParOf" srcId="{1DCB82A8-98CA-4267-B180-46ECDE6A5FB7}" destId="{8C1F2F80-A94C-4933-96A3-3C609A6C4CE0}" srcOrd="2" destOrd="0" presId="urn:microsoft.com/office/officeart/2005/8/layout/lProcess3"/>
    <dgm:cxn modelId="{E4BB8A87-F98E-4482-9C39-DD8D5EBF4469}" type="presParOf" srcId="{1DCB82A8-98CA-4267-B180-46ECDE6A5FB7}" destId="{0325804C-262D-4800-9688-EEDDCB4272CD}" srcOrd="3" destOrd="0" presId="urn:microsoft.com/office/officeart/2005/8/layout/lProcess3"/>
    <dgm:cxn modelId="{50C85F9B-C470-4508-896E-5F927E371E7D}" type="presParOf" srcId="{1DCB82A8-98CA-4267-B180-46ECDE6A5FB7}" destId="{C9466CBB-1A9C-43F1-A506-0CB7C2CB1742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D4137E-109A-4482-9203-9417AA931741}" type="doc">
      <dgm:prSet loTypeId="urn:microsoft.com/office/officeart/2005/8/layout/lProcess3" loCatId="process" qsTypeId="urn:microsoft.com/office/officeart/2005/8/quickstyle/3d7" qsCatId="3D" csTypeId="urn:microsoft.com/office/officeart/2005/8/colors/accent1_4" csCatId="accent1" phldr="1"/>
      <dgm:spPr/>
      <dgm:t>
        <a:bodyPr/>
        <a:lstStyle/>
        <a:p>
          <a:endParaRPr lang="en-NZ"/>
        </a:p>
      </dgm:t>
    </dgm:pt>
    <dgm:pt modelId="{27808934-90AC-471B-A429-E28D74326AE3}">
      <dgm:prSet phldrT="[Text]"/>
      <dgm:spPr/>
      <dgm:t>
        <a:bodyPr/>
        <a:lstStyle/>
        <a:p>
          <a:r>
            <a:rPr lang="en-NZ" dirty="0" smtClean="0"/>
            <a:t>Data collection</a:t>
          </a:r>
          <a:endParaRPr lang="en-NZ" dirty="0"/>
        </a:p>
      </dgm:t>
    </dgm:pt>
    <dgm:pt modelId="{F8FF01D6-C263-47E9-AD24-4501629C71BC}" type="parTrans" cxnId="{D62014FA-317E-4257-AD49-4A3B28E967DA}">
      <dgm:prSet/>
      <dgm:spPr/>
      <dgm:t>
        <a:bodyPr/>
        <a:lstStyle/>
        <a:p>
          <a:endParaRPr lang="en-NZ"/>
        </a:p>
      </dgm:t>
    </dgm:pt>
    <dgm:pt modelId="{0BEBE1A4-7990-440A-A2B4-7F1AE83D084C}" type="sibTrans" cxnId="{D62014FA-317E-4257-AD49-4A3B28E967DA}">
      <dgm:prSet/>
      <dgm:spPr/>
      <dgm:t>
        <a:bodyPr/>
        <a:lstStyle/>
        <a:p>
          <a:endParaRPr lang="en-NZ"/>
        </a:p>
      </dgm:t>
    </dgm:pt>
    <dgm:pt modelId="{723631CD-1B1E-4FB5-8873-C0E655B3AD92}">
      <dgm:prSet phldrT="[Text]"/>
      <dgm:spPr/>
      <dgm:t>
        <a:bodyPr/>
        <a:lstStyle/>
        <a:p>
          <a:r>
            <a:rPr lang="en-NZ" dirty="0" smtClean="0"/>
            <a:t>Data Management</a:t>
          </a:r>
          <a:endParaRPr lang="en-NZ" dirty="0"/>
        </a:p>
      </dgm:t>
    </dgm:pt>
    <dgm:pt modelId="{C2C966A3-1580-4950-9183-E12CD19F7804}" type="parTrans" cxnId="{AC309562-1D0C-4EF8-B89A-506A5EDC358A}">
      <dgm:prSet/>
      <dgm:spPr/>
      <dgm:t>
        <a:bodyPr/>
        <a:lstStyle/>
        <a:p>
          <a:endParaRPr lang="en-NZ"/>
        </a:p>
      </dgm:t>
    </dgm:pt>
    <dgm:pt modelId="{379A24CA-4E58-4465-9FB3-D0748D70AAB7}" type="sibTrans" cxnId="{AC309562-1D0C-4EF8-B89A-506A5EDC358A}">
      <dgm:prSet/>
      <dgm:spPr/>
      <dgm:t>
        <a:bodyPr/>
        <a:lstStyle/>
        <a:p>
          <a:endParaRPr lang="en-NZ"/>
        </a:p>
      </dgm:t>
    </dgm:pt>
    <dgm:pt modelId="{1746BE2F-6E59-4C10-A05D-2B5D8250649B}">
      <dgm:prSet phldrT="[Text]"/>
      <dgm:spPr/>
      <dgm:t>
        <a:bodyPr/>
        <a:lstStyle/>
        <a:p>
          <a:r>
            <a:rPr lang="en-NZ" dirty="0" smtClean="0"/>
            <a:t>Data Archiving</a:t>
          </a:r>
          <a:endParaRPr lang="en-NZ" dirty="0"/>
        </a:p>
      </dgm:t>
    </dgm:pt>
    <dgm:pt modelId="{1DA9B7C8-8DC4-4FEC-9480-EE957C635029}" type="parTrans" cxnId="{CA64589C-4278-4B18-B808-18A21D348FB7}">
      <dgm:prSet/>
      <dgm:spPr/>
      <dgm:t>
        <a:bodyPr/>
        <a:lstStyle/>
        <a:p>
          <a:endParaRPr lang="en-NZ"/>
        </a:p>
      </dgm:t>
    </dgm:pt>
    <dgm:pt modelId="{FC32D874-34F9-495F-8BC6-FB47F2D833B6}" type="sibTrans" cxnId="{CA64589C-4278-4B18-B808-18A21D348FB7}">
      <dgm:prSet/>
      <dgm:spPr/>
      <dgm:t>
        <a:bodyPr/>
        <a:lstStyle/>
        <a:p>
          <a:endParaRPr lang="en-NZ"/>
        </a:p>
      </dgm:t>
    </dgm:pt>
    <dgm:pt modelId="{C4DA723A-5F82-46A0-B537-4B4DF0A7554B}">
      <dgm:prSet phldrT="[Text]" phldr="1"/>
      <dgm:spPr/>
      <dgm:t>
        <a:bodyPr/>
        <a:lstStyle/>
        <a:p>
          <a:endParaRPr lang="en-NZ" dirty="0"/>
        </a:p>
      </dgm:t>
    </dgm:pt>
    <dgm:pt modelId="{6DEBF201-37AC-40A7-984E-D47F1DC7BB62}" type="parTrans" cxnId="{C641B1B3-9C23-4E8C-A83A-CAFDC2A9F80A}">
      <dgm:prSet/>
      <dgm:spPr/>
      <dgm:t>
        <a:bodyPr/>
        <a:lstStyle/>
        <a:p>
          <a:endParaRPr lang="en-NZ"/>
        </a:p>
      </dgm:t>
    </dgm:pt>
    <dgm:pt modelId="{A984B7D9-1D63-47F0-9B62-154FC72ACC83}" type="sibTrans" cxnId="{C641B1B3-9C23-4E8C-A83A-CAFDC2A9F80A}">
      <dgm:prSet/>
      <dgm:spPr/>
      <dgm:t>
        <a:bodyPr/>
        <a:lstStyle/>
        <a:p>
          <a:endParaRPr lang="en-NZ"/>
        </a:p>
      </dgm:t>
    </dgm:pt>
    <dgm:pt modelId="{28414657-3588-4B50-8994-094C5B999175}">
      <dgm:prSet phldrT="[Text]" phldr="1"/>
      <dgm:spPr/>
      <dgm:t>
        <a:bodyPr/>
        <a:lstStyle/>
        <a:p>
          <a:endParaRPr lang="en-NZ"/>
        </a:p>
      </dgm:t>
    </dgm:pt>
    <dgm:pt modelId="{9657E917-3119-4478-87F1-603C4361BDB2}" type="parTrans" cxnId="{154F6CE1-7EA1-4073-80F5-186CD465FAA4}">
      <dgm:prSet/>
      <dgm:spPr/>
      <dgm:t>
        <a:bodyPr/>
        <a:lstStyle/>
        <a:p>
          <a:endParaRPr lang="en-NZ"/>
        </a:p>
      </dgm:t>
    </dgm:pt>
    <dgm:pt modelId="{37EDB2CF-11D0-4909-AD02-7DA21A5695FD}" type="sibTrans" cxnId="{154F6CE1-7EA1-4073-80F5-186CD465FAA4}">
      <dgm:prSet/>
      <dgm:spPr/>
      <dgm:t>
        <a:bodyPr/>
        <a:lstStyle/>
        <a:p>
          <a:endParaRPr lang="en-NZ"/>
        </a:p>
      </dgm:t>
    </dgm:pt>
    <dgm:pt modelId="{9D190C98-5ABC-47FA-AC7F-A150ACEA96C8}">
      <dgm:prSet phldrT="[Text]" phldr="1"/>
      <dgm:spPr/>
      <dgm:t>
        <a:bodyPr/>
        <a:lstStyle/>
        <a:p>
          <a:endParaRPr lang="en-NZ" dirty="0"/>
        </a:p>
      </dgm:t>
    </dgm:pt>
    <dgm:pt modelId="{52426479-9F66-4698-9858-506F37158774}" type="parTrans" cxnId="{05127770-1B81-4E45-BC48-BF99E8EC59C3}">
      <dgm:prSet/>
      <dgm:spPr/>
      <dgm:t>
        <a:bodyPr/>
        <a:lstStyle/>
        <a:p>
          <a:endParaRPr lang="en-NZ"/>
        </a:p>
      </dgm:t>
    </dgm:pt>
    <dgm:pt modelId="{07159057-C63C-4421-8DA7-AC4A75192477}" type="sibTrans" cxnId="{05127770-1B81-4E45-BC48-BF99E8EC59C3}">
      <dgm:prSet/>
      <dgm:spPr/>
      <dgm:t>
        <a:bodyPr/>
        <a:lstStyle/>
        <a:p>
          <a:endParaRPr lang="en-NZ"/>
        </a:p>
      </dgm:t>
    </dgm:pt>
    <dgm:pt modelId="{243CBA0E-6541-43E5-8325-F04A8955E4B5}">
      <dgm:prSet phldrT="[Text]" phldr="1"/>
      <dgm:spPr/>
      <dgm:t>
        <a:bodyPr/>
        <a:lstStyle/>
        <a:p>
          <a:endParaRPr lang="en-NZ"/>
        </a:p>
      </dgm:t>
    </dgm:pt>
    <dgm:pt modelId="{2F78A7DA-60AC-4B48-A717-9735E9CB654B}" type="parTrans" cxnId="{31B742A0-22A0-4F52-A3B9-3978CFF6540A}">
      <dgm:prSet/>
      <dgm:spPr/>
      <dgm:t>
        <a:bodyPr/>
        <a:lstStyle/>
        <a:p>
          <a:endParaRPr lang="en-NZ"/>
        </a:p>
      </dgm:t>
    </dgm:pt>
    <dgm:pt modelId="{8C0D8437-0E5F-4D6F-859B-7759EB51A6C4}" type="sibTrans" cxnId="{31B742A0-22A0-4F52-A3B9-3978CFF6540A}">
      <dgm:prSet/>
      <dgm:spPr/>
      <dgm:t>
        <a:bodyPr/>
        <a:lstStyle/>
        <a:p>
          <a:endParaRPr lang="en-NZ"/>
        </a:p>
      </dgm:t>
    </dgm:pt>
    <dgm:pt modelId="{3489E337-5BB7-49E4-BE85-115DCFA0F977}">
      <dgm:prSet phldrT="[Text]" phldr="1"/>
      <dgm:spPr/>
      <dgm:t>
        <a:bodyPr/>
        <a:lstStyle/>
        <a:p>
          <a:endParaRPr lang="en-NZ"/>
        </a:p>
      </dgm:t>
    </dgm:pt>
    <dgm:pt modelId="{416904CF-513B-461A-AA33-CBA042149FD9}" type="parTrans" cxnId="{9918D5DD-E3E0-43A0-8341-3BFB7474880B}">
      <dgm:prSet/>
      <dgm:spPr/>
      <dgm:t>
        <a:bodyPr/>
        <a:lstStyle/>
        <a:p>
          <a:endParaRPr lang="en-NZ"/>
        </a:p>
      </dgm:t>
    </dgm:pt>
    <dgm:pt modelId="{A715DC04-575F-45B1-822B-9BBEDDB817ED}" type="sibTrans" cxnId="{9918D5DD-E3E0-43A0-8341-3BFB7474880B}">
      <dgm:prSet/>
      <dgm:spPr/>
      <dgm:t>
        <a:bodyPr/>
        <a:lstStyle/>
        <a:p>
          <a:endParaRPr lang="en-NZ"/>
        </a:p>
      </dgm:t>
    </dgm:pt>
    <dgm:pt modelId="{DA092EDF-60EB-4F80-B2DC-9DA035EE4318}">
      <dgm:prSet phldrT="[Text]" phldr="1"/>
      <dgm:spPr/>
      <dgm:t>
        <a:bodyPr/>
        <a:lstStyle/>
        <a:p>
          <a:endParaRPr lang="en-NZ"/>
        </a:p>
      </dgm:t>
    </dgm:pt>
    <dgm:pt modelId="{1D6BF252-4FD0-4631-878C-0649DD81E1E1}" type="parTrans" cxnId="{BE01BF01-CEC5-45B1-B3A7-8CDC05C5EE82}">
      <dgm:prSet/>
      <dgm:spPr/>
      <dgm:t>
        <a:bodyPr/>
        <a:lstStyle/>
        <a:p>
          <a:endParaRPr lang="en-NZ"/>
        </a:p>
      </dgm:t>
    </dgm:pt>
    <dgm:pt modelId="{2B8A796E-1B42-4015-8C68-540E17860AAA}" type="sibTrans" cxnId="{BE01BF01-CEC5-45B1-B3A7-8CDC05C5EE82}">
      <dgm:prSet/>
      <dgm:spPr/>
      <dgm:t>
        <a:bodyPr/>
        <a:lstStyle/>
        <a:p>
          <a:endParaRPr lang="en-NZ"/>
        </a:p>
      </dgm:t>
    </dgm:pt>
    <dgm:pt modelId="{AC7BCB2C-81F3-4015-8D9E-1E8CF5E6EE0F}">
      <dgm:prSet/>
      <dgm:spPr/>
      <dgm:t>
        <a:bodyPr/>
        <a:lstStyle/>
        <a:p>
          <a:endParaRPr lang="en-NZ"/>
        </a:p>
      </dgm:t>
    </dgm:pt>
    <dgm:pt modelId="{9B7CF9FC-FC22-47F6-88B0-4ACBF96DD8E6}" type="parTrans" cxnId="{2EE57FC2-60AA-4372-92C8-A932FAAE0240}">
      <dgm:prSet/>
      <dgm:spPr/>
      <dgm:t>
        <a:bodyPr/>
        <a:lstStyle/>
        <a:p>
          <a:endParaRPr lang="en-NZ"/>
        </a:p>
      </dgm:t>
    </dgm:pt>
    <dgm:pt modelId="{D7CC99F8-183C-48EE-86B4-FDB632505D93}" type="sibTrans" cxnId="{2EE57FC2-60AA-4372-92C8-A932FAAE0240}">
      <dgm:prSet/>
      <dgm:spPr/>
      <dgm:t>
        <a:bodyPr/>
        <a:lstStyle/>
        <a:p>
          <a:endParaRPr lang="en-NZ"/>
        </a:p>
      </dgm:t>
    </dgm:pt>
    <dgm:pt modelId="{0914F645-6202-4CC1-9FE4-7768FC349999}">
      <dgm:prSet/>
      <dgm:spPr/>
      <dgm:t>
        <a:bodyPr/>
        <a:lstStyle/>
        <a:p>
          <a:r>
            <a:rPr lang="en-NZ" dirty="0" smtClean="0"/>
            <a:t>Data Publishing</a:t>
          </a:r>
          <a:endParaRPr lang="en-NZ" dirty="0"/>
        </a:p>
      </dgm:t>
    </dgm:pt>
    <dgm:pt modelId="{4725FA2C-58D2-4C27-9B12-96AA7472A0F4}" type="parTrans" cxnId="{C390D2E9-3E33-4231-A81E-30891EB0D3C5}">
      <dgm:prSet/>
      <dgm:spPr/>
      <dgm:t>
        <a:bodyPr/>
        <a:lstStyle/>
        <a:p>
          <a:endParaRPr lang="en-NZ"/>
        </a:p>
      </dgm:t>
    </dgm:pt>
    <dgm:pt modelId="{633BEF64-DB50-49B5-BE89-069AEA9D5C0C}" type="sibTrans" cxnId="{C390D2E9-3E33-4231-A81E-30891EB0D3C5}">
      <dgm:prSet/>
      <dgm:spPr/>
      <dgm:t>
        <a:bodyPr/>
        <a:lstStyle/>
        <a:p>
          <a:endParaRPr lang="en-NZ"/>
        </a:p>
      </dgm:t>
    </dgm:pt>
    <dgm:pt modelId="{31E4B0CD-7C8B-4382-BA73-30670E0B589F}">
      <dgm:prSet/>
      <dgm:spPr/>
      <dgm:t>
        <a:bodyPr/>
        <a:lstStyle/>
        <a:p>
          <a:endParaRPr lang="en-NZ"/>
        </a:p>
      </dgm:t>
    </dgm:pt>
    <dgm:pt modelId="{6C0902EB-FBC9-467F-837A-61D498B9A612}" type="parTrans" cxnId="{E9450F60-9356-401C-BA15-B9C11596E072}">
      <dgm:prSet/>
      <dgm:spPr/>
      <dgm:t>
        <a:bodyPr/>
        <a:lstStyle/>
        <a:p>
          <a:endParaRPr lang="en-NZ"/>
        </a:p>
      </dgm:t>
    </dgm:pt>
    <dgm:pt modelId="{CBACCD71-B790-4CF6-889A-2AD2AFE9C2B5}" type="sibTrans" cxnId="{E9450F60-9356-401C-BA15-B9C11596E072}">
      <dgm:prSet/>
      <dgm:spPr/>
      <dgm:t>
        <a:bodyPr/>
        <a:lstStyle/>
        <a:p>
          <a:endParaRPr lang="en-NZ"/>
        </a:p>
      </dgm:t>
    </dgm:pt>
    <dgm:pt modelId="{BFE1E482-1892-409F-9734-7ADC114FCDB4}" type="pres">
      <dgm:prSet presAssocID="{2CD4137E-109A-4482-9203-9417AA93174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NZ"/>
        </a:p>
      </dgm:t>
    </dgm:pt>
    <dgm:pt modelId="{CD7C2C9F-5D6B-4DCF-9D8B-E685CB79F7EC}" type="pres">
      <dgm:prSet presAssocID="{27808934-90AC-471B-A429-E28D74326AE3}" presName="horFlow" presStyleCnt="0"/>
      <dgm:spPr/>
    </dgm:pt>
    <dgm:pt modelId="{6FDD2402-A5D6-48F1-9055-EACA57241059}" type="pres">
      <dgm:prSet presAssocID="{27808934-90AC-471B-A429-E28D74326AE3}" presName="bigChev" presStyleLbl="node1" presStyleIdx="0" presStyleCnt="3"/>
      <dgm:spPr/>
      <dgm:t>
        <a:bodyPr/>
        <a:lstStyle/>
        <a:p>
          <a:endParaRPr lang="en-NZ"/>
        </a:p>
      </dgm:t>
    </dgm:pt>
    <dgm:pt modelId="{EE44878B-ECE7-41DB-B557-0D4FAF4B9DAC}" type="pres">
      <dgm:prSet presAssocID="{C2C966A3-1580-4950-9183-E12CD19F7804}" presName="parTrans" presStyleCnt="0"/>
      <dgm:spPr/>
    </dgm:pt>
    <dgm:pt modelId="{99D3F170-5E78-49A1-95BE-2414DB204059}" type="pres">
      <dgm:prSet presAssocID="{723631CD-1B1E-4FB5-8873-C0E655B3AD92}" presName="node" presStyleLbl="align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037E65E-5BFF-40C4-BB3E-BD2A4A2774F5}" type="pres">
      <dgm:prSet presAssocID="{379A24CA-4E58-4465-9FB3-D0748D70AAB7}" presName="sibTrans" presStyleCnt="0"/>
      <dgm:spPr/>
    </dgm:pt>
    <dgm:pt modelId="{4FC49569-C230-49BF-87AB-FB39765FB016}" type="pres">
      <dgm:prSet presAssocID="{1746BE2F-6E59-4C10-A05D-2B5D8250649B}" presName="node" presStyleLbl="align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DA7677E0-F511-41D5-9DA3-E27A7C9CC16D}" type="pres">
      <dgm:prSet presAssocID="{FC32D874-34F9-495F-8BC6-FB47F2D833B6}" presName="sibTrans" presStyleCnt="0"/>
      <dgm:spPr/>
    </dgm:pt>
    <dgm:pt modelId="{C0FE6691-701B-4ADC-AEFE-04594246EFFC}" type="pres">
      <dgm:prSet presAssocID="{0914F645-6202-4CC1-9FE4-7768FC349999}" presName="node" presStyleLbl="align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64785FD-841C-4B47-93F6-D50CCF41FDF4}" type="pres">
      <dgm:prSet presAssocID="{27808934-90AC-471B-A429-E28D74326AE3}" presName="vSp" presStyleCnt="0"/>
      <dgm:spPr/>
    </dgm:pt>
    <dgm:pt modelId="{29BA48C7-EC4F-4817-8091-7D95FADD8474}" type="pres">
      <dgm:prSet presAssocID="{C4DA723A-5F82-46A0-B537-4B4DF0A7554B}" presName="horFlow" presStyleCnt="0"/>
      <dgm:spPr/>
    </dgm:pt>
    <dgm:pt modelId="{BE3FD685-E910-40C8-B12C-AA64F5F69D42}" type="pres">
      <dgm:prSet presAssocID="{C4DA723A-5F82-46A0-B537-4B4DF0A7554B}" presName="bigChev" presStyleLbl="node1" presStyleIdx="1" presStyleCnt="3"/>
      <dgm:spPr/>
      <dgm:t>
        <a:bodyPr/>
        <a:lstStyle/>
        <a:p>
          <a:endParaRPr lang="en-NZ"/>
        </a:p>
      </dgm:t>
    </dgm:pt>
    <dgm:pt modelId="{692ED14A-3ADD-41B6-92EC-181BBEA748DB}" type="pres">
      <dgm:prSet presAssocID="{9657E917-3119-4478-87F1-603C4361BDB2}" presName="parTrans" presStyleCnt="0"/>
      <dgm:spPr/>
    </dgm:pt>
    <dgm:pt modelId="{0E38CD92-51FE-491E-AA4B-F1479B8D100F}" type="pres">
      <dgm:prSet presAssocID="{28414657-3588-4B50-8994-094C5B999175}" presName="node" presStyleLbl="align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1EC3A7C-F483-461F-9734-CD083AD9BE2E}" type="pres">
      <dgm:prSet presAssocID="{37EDB2CF-11D0-4909-AD02-7DA21A5695FD}" presName="sibTrans" presStyleCnt="0"/>
      <dgm:spPr/>
    </dgm:pt>
    <dgm:pt modelId="{179B5476-0438-4068-9750-BDFB9D64E29F}" type="pres">
      <dgm:prSet presAssocID="{9D190C98-5ABC-47FA-AC7F-A150ACEA96C8}" presName="node" presStyleLbl="align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BFBF53C4-4171-4E5E-9DB5-CF4D65B2687D}" type="pres">
      <dgm:prSet presAssocID="{07159057-C63C-4421-8DA7-AC4A75192477}" presName="sibTrans" presStyleCnt="0"/>
      <dgm:spPr/>
    </dgm:pt>
    <dgm:pt modelId="{36585B56-B8BB-4D03-ADFD-8D4985402115}" type="pres">
      <dgm:prSet presAssocID="{31E4B0CD-7C8B-4382-BA73-30670E0B589F}" presName="node" presStyleLbl="align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5A049E81-781D-4AF8-85E3-6F0079ACEB18}" type="pres">
      <dgm:prSet presAssocID="{C4DA723A-5F82-46A0-B537-4B4DF0A7554B}" presName="vSp" presStyleCnt="0"/>
      <dgm:spPr/>
    </dgm:pt>
    <dgm:pt modelId="{1DCB82A8-98CA-4267-B180-46ECDE6A5FB7}" type="pres">
      <dgm:prSet presAssocID="{243CBA0E-6541-43E5-8325-F04A8955E4B5}" presName="horFlow" presStyleCnt="0"/>
      <dgm:spPr/>
    </dgm:pt>
    <dgm:pt modelId="{25FFB4D4-EAB3-4CD2-B51A-5A54919EA9BB}" type="pres">
      <dgm:prSet presAssocID="{243CBA0E-6541-43E5-8325-F04A8955E4B5}" presName="bigChev" presStyleLbl="node1" presStyleIdx="2" presStyleCnt="3"/>
      <dgm:spPr/>
      <dgm:t>
        <a:bodyPr/>
        <a:lstStyle/>
        <a:p>
          <a:endParaRPr lang="en-NZ"/>
        </a:p>
      </dgm:t>
    </dgm:pt>
    <dgm:pt modelId="{6C4C7750-6FD5-4905-9142-3A7F838937B3}" type="pres">
      <dgm:prSet presAssocID="{416904CF-513B-461A-AA33-CBA042149FD9}" presName="parTrans" presStyleCnt="0"/>
      <dgm:spPr/>
    </dgm:pt>
    <dgm:pt modelId="{8C1F2F80-A94C-4933-96A3-3C609A6C4CE0}" type="pres">
      <dgm:prSet presAssocID="{3489E337-5BB7-49E4-BE85-115DCFA0F977}" presName="node" presStyleLbl="align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325804C-262D-4800-9688-EEDDCB4272CD}" type="pres">
      <dgm:prSet presAssocID="{A715DC04-575F-45B1-822B-9BBEDDB817ED}" presName="sibTrans" presStyleCnt="0"/>
      <dgm:spPr/>
    </dgm:pt>
    <dgm:pt modelId="{C9466CBB-1A9C-43F1-A506-0CB7C2CB1742}" type="pres">
      <dgm:prSet presAssocID="{DA092EDF-60EB-4F80-B2DC-9DA035EE4318}" presName="node" presStyleLbl="align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EA1E156-81A5-4411-BE9A-D66718D01F84}" type="pres">
      <dgm:prSet presAssocID="{2B8A796E-1B42-4015-8C68-540E17860AAA}" presName="sibTrans" presStyleCnt="0"/>
      <dgm:spPr/>
    </dgm:pt>
    <dgm:pt modelId="{4A4DB9CE-7434-4500-8FE6-D6EA21B71C9C}" type="pres">
      <dgm:prSet presAssocID="{AC7BCB2C-81F3-4015-8D9E-1E8CF5E6EE0F}" presName="node" presStyleLbl="align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022AFA55-A8A6-4E98-8E63-BF0B3CF87758}" type="presOf" srcId="{C4DA723A-5F82-46A0-B537-4B4DF0A7554B}" destId="{BE3FD685-E910-40C8-B12C-AA64F5F69D42}" srcOrd="0" destOrd="0" presId="urn:microsoft.com/office/officeart/2005/8/layout/lProcess3"/>
    <dgm:cxn modelId="{154F6CE1-7EA1-4073-80F5-186CD465FAA4}" srcId="{C4DA723A-5F82-46A0-B537-4B4DF0A7554B}" destId="{28414657-3588-4B50-8994-094C5B999175}" srcOrd="0" destOrd="0" parTransId="{9657E917-3119-4478-87F1-603C4361BDB2}" sibTransId="{37EDB2CF-11D0-4909-AD02-7DA21A5695FD}"/>
    <dgm:cxn modelId="{4818A019-3DE7-48D2-BF03-EBCB5495DCBE}" type="presOf" srcId="{243CBA0E-6541-43E5-8325-F04A8955E4B5}" destId="{25FFB4D4-EAB3-4CD2-B51A-5A54919EA9BB}" srcOrd="0" destOrd="0" presId="urn:microsoft.com/office/officeart/2005/8/layout/lProcess3"/>
    <dgm:cxn modelId="{BE50D75C-8991-48E3-BF4D-D54CE52BCB01}" type="presOf" srcId="{27808934-90AC-471B-A429-E28D74326AE3}" destId="{6FDD2402-A5D6-48F1-9055-EACA57241059}" srcOrd="0" destOrd="0" presId="urn:microsoft.com/office/officeart/2005/8/layout/lProcess3"/>
    <dgm:cxn modelId="{9918D5DD-E3E0-43A0-8341-3BFB7474880B}" srcId="{243CBA0E-6541-43E5-8325-F04A8955E4B5}" destId="{3489E337-5BB7-49E4-BE85-115DCFA0F977}" srcOrd="0" destOrd="0" parTransId="{416904CF-513B-461A-AA33-CBA042149FD9}" sibTransId="{A715DC04-575F-45B1-822B-9BBEDDB817ED}"/>
    <dgm:cxn modelId="{40D17B6D-93C2-4934-9243-A9100A6C39C4}" type="presOf" srcId="{1746BE2F-6E59-4C10-A05D-2B5D8250649B}" destId="{4FC49569-C230-49BF-87AB-FB39765FB016}" srcOrd="0" destOrd="0" presId="urn:microsoft.com/office/officeart/2005/8/layout/lProcess3"/>
    <dgm:cxn modelId="{AC309562-1D0C-4EF8-B89A-506A5EDC358A}" srcId="{27808934-90AC-471B-A429-E28D74326AE3}" destId="{723631CD-1B1E-4FB5-8873-C0E655B3AD92}" srcOrd="0" destOrd="0" parTransId="{C2C966A3-1580-4950-9183-E12CD19F7804}" sibTransId="{379A24CA-4E58-4465-9FB3-D0748D70AAB7}"/>
    <dgm:cxn modelId="{C641B1B3-9C23-4E8C-A83A-CAFDC2A9F80A}" srcId="{2CD4137E-109A-4482-9203-9417AA931741}" destId="{C4DA723A-5F82-46A0-B537-4B4DF0A7554B}" srcOrd="1" destOrd="0" parTransId="{6DEBF201-37AC-40A7-984E-D47F1DC7BB62}" sibTransId="{A984B7D9-1D63-47F0-9B62-154FC72ACC83}"/>
    <dgm:cxn modelId="{B2CC9D58-71DA-4852-806C-CDCB0C5E1BD4}" type="presOf" srcId="{31E4B0CD-7C8B-4382-BA73-30670E0B589F}" destId="{36585B56-B8BB-4D03-ADFD-8D4985402115}" srcOrd="0" destOrd="0" presId="urn:microsoft.com/office/officeart/2005/8/layout/lProcess3"/>
    <dgm:cxn modelId="{BB84E446-CDEA-4F02-846D-354048B5CAF0}" type="presOf" srcId="{3489E337-5BB7-49E4-BE85-115DCFA0F977}" destId="{8C1F2F80-A94C-4933-96A3-3C609A6C4CE0}" srcOrd="0" destOrd="0" presId="urn:microsoft.com/office/officeart/2005/8/layout/lProcess3"/>
    <dgm:cxn modelId="{E07FBE47-87B6-4556-97A5-8CBC1EE8F743}" type="presOf" srcId="{AC7BCB2C-81F3-4015-8D9E-1E8CF5E6EE0F}" destId="{4A4DB9CE-7434-4500-8FE6-D6EA21B71C9C}" srcOrd="0" destOrd="0" presId="urn:microsoft.com/office/officeart/2005/8/layout/lProcess3"/>
    <dgm:cxn modelId="{6C8E2392-BD44-4CAE-8C48-0512DA5F8860}" type="presOf" srcId="{723631CD-1B1E-4FB5-8873-C0E655B3AD92}" destId="{99D3F170-5E78-49A1-95BE-2414DB204059}" srcOrd="0" destOrd="0" presId="urn:microsoft.com/office/officeart/2005/8/layout/lProcess3"/>
    <dgm:cxn modelId="{05127770-1B81-4E45-BC48-BF99E8EC59C3}" srcId="{C4DA723A-5F82-46A0-B537-4B4DF0A7554B}" destId="{9D190C98-5ABC-47FA-AC7F-A150ACEA96C8}" srcOrd="1" destOrd="0" parTransId="{52426479-9F66-4698-9858-506F37158774}" sibTransId="{07159057-C63C-4421-8DA7-AC4A75192477}"/>
    <dgm:cxn modelId="{97FA8590-3D15-48D8-92C0-B8CA7E59ED7A}" type="presOf" srcId="{28414657-3588-4B50-8994-094C5B999175}" destId="{0E38CD92-51FE-491E-AA4B-F1479B8D100F}" srcOrd="0" destOrd="0" presId="urn:microsoft.com/office/officeart/2005/8/layout/lProcess3"/>
    <dgm:cxn modelId="{6E9A8410-EC52-46C8-A88A-CF9B494FC8D3}" type="presOf" srcId="{2CD4137E-109A-4482-9203-9417AA931741}" destId="{BFE1E482-1892-409F-9734-7ADC114FCDB4}" srcOrd="0" destOrd="0" presId="urn:microsoft.com/office/officeart/2005/8/layout/lProcess3"/>
    <dgm:cxn modelId="{6B35A96E-E318-4FDE-AF75-96212DA81519}" type="presOf" srcId="{9D190C98-5ABC-47FA-AC7F-A150ACEA96C8}" destId="{179B5476-0438-4068-9750-BDFB9D64E29F}" srcOrd="0" destOrd="0" presId="urn:microsoft.com/office/officeart/2005/8/layout/lProcess3"/>
    <dgm:cxn modelId="{6AC99DAF-2E71-4195-A64B-A4E1BD88438D}" type="presOf" srcId="{0914F645-6202-4CC1-9FE4-7768FC349999}" destId="{C0FE6691-701B-4ADC-AEFE-04594246EFFC}" srcOrd="0" destOrd="0" presId="urn:microsoft.com/office/officeart/2005/8/layout/lProcess3"/>
    <dgm:cxn modelId="{E9450F60-9356-401C-BA15-B9C11596E072}" srcId="{C4DA723A-5F82-46A0-B537-4B4DF0A7554B}" destId="{31E4B0CD-7C8B-4382-BA73-30670E0B589F}" srcOrd="2" destOrd="0" parTransId="{6C0902EB-FBC9-467F-837A-61D498B9A612}" sibTransId="{CBACCD71-B790-4CF6-889A-2AD2AFE9C2B5}"/>
    <dgm:cxn modelId="{CA64589C-4278-4B18-B808-18A21D348FB7}" srcId="{27808934-90AC-471B-A429-E28D74326AE3}" destId="{1746BE2F-6E59-4C10-A05D-2B5D8250649B}" srcOrd="1" destOrd="0" parTransId="{1DA9B7C8-8DC4-4FEC-9480-EE957C635029}" sibTransId="{FC32D874-34F9-495F-8BC6-FB47F2D833B6}"/>
    <dgm:cxn modelId="{D62014FA-317E-4257-AD49-4A3B28E967DA}" srcId="{2CD4137E-109A-4482-9203-9417AA931741}" destId="{27808934-90AC-471B-A429-E28D74326AE3}" srcOrd="0" destOrd="0" parTransId="{F8FF01D6-C263-47E9-AD24-4501629C71BC}" sibTransId="{0BEBE1A4-7990-440A-A2B4-7F1AE83D084C}"/>
    <dgm:cxn modelId="{C390D2E9-3E33-4231-A81E-30891EB0D3C5}" srcId="{27808934-90AC-471B-A429-E28D74326AE3}" destId="{0914F645-6202-4CC1-9FE4-7768FC349999}" srcOrd="2" destOrd="0" parTransId="{4725FA2C-58D2-4C27-9B12-96AA7472A0F4}" sibTransId="{633BEF64-DB50-49B5-BE89-069AEA9D5C0C}"/>
    <dgm:cxn modelId="{682A5E57-A5D0-4494-8BED-88179997611E}" type="presOf" srcId="{DA092EDF-60EB-4F80-B2DC-9DA035EE4318}" destId="{C9466CBB-1A9C-43F1-A506-0CB7C2CB1742}" srcOrd="0" destOrd="0" presId="urn:microsoft.com/office/officeart/2005/8/layout/lProcess3"/>
    <dgm:cxn modelId="{2EE57FC2-60AA-4372-92C8-A932FAAE0240}" srcId="{243CBA0E-6541-43E5-8325-F04A8955E4B5}" destId="{AC7BCB2C-81F3-4015-8D9E-1E8CF5E6EE0F}" srcOrd="2" destOrd="0" parTransId="{9B7CF9FC-FC22-47F6-88B0-4ACBF96DD8E6}" sibTransId="{D7CC99F8-183C-48EE-86B4-FDB632505D93}"/>
    <dgm:cxn modelId="{BE01BF01-CEC5-45B1-B3A7-8CDC05C5EE82}" srcId="{243CBA0E-6541-43E5-8325-F04A8955E4B5}" destId="{DA092EDF-60EB-4F80-B2DC-9DA035EE4318}" srcOrd="1" destOrd="0" parTransId="{1D6BF252-4FD0-4631-878C-0649DD81E1E1}" sibTransId="{2B8A796E-1B42-4015-8C68-540E17860AAA}"/>
    <dgm:cxn modelId="{31B742A0-22A0-4F52-A3B9-3978CFF6540A}" srcId="{2CD4137E-109A-4482-9203-9417AA931741}" destId="{243CBA0E-6541-43E5-8325-F04A8955E4B5}" srcOrd="2" destOrd="0" parTransId="{2F78A7DA-60AC-4B48-A717-9735E9CB654B}" sibTransId="{8C0D8437-0E5F-4D6F-859B-7759EB51A6C4}"/>
    <dgm:cxn modelId="{9296A279-BD2C-49C1-982E-38483E1548AA}" type="presParOf" srcId="{BFE1E482-1892-409F-9734-7ADC114FCDB4}" destId="{CD7C2C9F-5D6B-4DCF-9D8B-E685CB79F7EC}" srcOrd="0" destOrd="0" presId="urn:microsoft.com/office/officeart/2005/8/layout/lProcess3"/>
    <dgm:cxn modelId="{4ED50B4D-432E-4664-B9D0-3159AE4F8F45}" type="presParOf" srcId="{CD7C2C9F-5D6B-4DCF-9D8B-E685CB79F7EC}" destId="{6FDD2402-A5D6-48F1-9055-EACA57241059}" srcOrd="0" destOrd="0" presId="urn:microsoft.com/office/officeart/2005/8/layout/lProcess3"/>
    <dgm:cxn modelId="{F3CC58CD-3630-43D6-8CA4-E6C36D1A62F5}" type="presParOf" srcId="{CD7C2C9F-5D6B-4DCF-9D8B-E685CB79F7EC}" destId="{EE44878B-ECE7-41DB-B557-0D4FAF4B9DAC}" srcOrd="1" destOrd="0" presId="urn:microsoft.com/office/officeart/2005/8/layout/lProcess3"/>
    <dgm:cxn modelId="{8E99FB50-86A9-4E5C-B9DB-2EBDE01B55DA}" type="presParOf" srcId="{CD7C2C9F-5D6B-4DCF-9D8B-E685CB79F7EC}" destId="{99D3F170-5E78-49A1-95BE-2414DB204059}" srcOrd="2" destOrd="0" presId="urn:microsoft.com/office/officeart/2005/8/layout/lProcess3"/>
    <dgm:cxn modelId="{B043A63B-28BC-442E-A252-8C88ABB0FFEC}" type="presParOf" srcId="{CD7C2C9F-5D6B-4DCF-9D8B-E685CB79F7EC}" destId="{0037E65E-5BFF-40C4-BB3E-BD2A4A2774F5}" srcOrd="3" destOrd="0" presId="urn:microsoft.com/office/officeart/2005/8/layout/lProcess3"/>
    <dgm:cxn modelId="{8C0AA345-6857-49B2-A83E-E18E521E144D}" type="presParOf" srcId="{CD7C2C9F-5D6B-4DCF-9D8B-E685CB79F7EC}" destId="{4FC49569-C230-49BF-87AB-FB39765FB016}" srcOrd="4" destOrd="0" presId="urn:microsoft.com/office/officeart/2005/8/layout/lProcess3"/>
    <dgm:cxn modelId="{F041D128-8610-4AE8-ADFE-7791D23B6D5D}" type="presParOf" srcId="{CD7C2C9F-5D6B-4DCF-9D8B-E685CB79F7EC}" destId="{DA7677E0-F511-41D5-9DA3-E27A7C9CC16D}" srcOrd="5" destOrd="0" presId="urn:microsoft.com/office/officeart/2005/8/layout/lProcess3"/>
    <dgm:cxn modelId="{95C5D8B6-431C-4353-A323-690AC4BF4BB2}" type="presParOf" srcId="{CD7C2C9F-5D6B-4DCF-9D8B-E685CB79F7EC}" destId="{C0FE6691-701B-4ADC-AEFE-04594246EFFC}" srcOrd="6" destOrd="0" presId="urn:microsoft.com/office/officeart/2005/8/layout/lProcess3"/>
    <dgm:cxn modelId="{67DF9C9B-4859-4357-B123-86D420102639}" type="presParOf" srcId="{BFE1E482-1892-409F-9734-7ADC114FCDB4}" destId="{364785FD-841C-4B47-93F6-D50CCF41FDF4}" srcOrd="1" destOrd="0" presId="urn:microsoft.com/office/officeart/2005/8/layout/lProcess3"/>
    <dgm:cxn modelId="{80645328-ECEB-43AD-898B-DB004C39EC8D}" type="presParOf" srcId="{BFE1E482-1892-409F-9734-7ADC114FCDB4}" destId="{29BA48C7-EC4F-4817-8091-7D95FADD8474}" srcOrd="2" destOrd="0" presId="urn:microsoft.com/office/officeart/2005/8/layout/lProcess3"/>
    <dgm:cxn modelId="{03FB4F01-D2D4-4B20-AA97-E2BFB33C857A}" type="presParOf" srcId="{29BA48C7-EC4F-4817-8091-7D95FADD8474}" destId="{BE3FD685-E910-40C8-B12C-AA64F5F69D42}" srcOrd="0" destOrd="0" presId="urn:microsoft.com/office/officeart/2005/8/layout/lProcess3"/>
    <dgm:cxn modelId="{85BC5C13-4F47-483E-B8A3-EDAE50882A1E}" type="presParOf" srcId="{29BA48C7-EC4F-4817-8091-7D95FADD8474}" destId="{692ED14A-3ADD-41B6-92EC-181BBEA748DB}" srcOrd="1" destOrd="0" presId="urn:microsoft.com/office/officeart/2005/8/layout/lProcess3"/>
    <dgm:cxn modelId="{385E3386-5993-4F7F-BBFB-250B6E461069}" type="presParOf" srcId="{29BA48C7-EC4F-4817-8091-7D95FADD8474}" destId="{0E38CD92-51FE-491E-AA4B-F1479B8D100F}" srcOrd="2" destOrd="0" presId="urn:microsoft.com/office/officeart/2005/8/layout/lProcess3"/>
    <dgm:cxn modelId="{83B21927-6C1C-427A-8911-9A9D48508D16}" type="presParOf" srcId="{29BA48C7-EC4F-4817-8091-7D95FADD8474}" destId="{31EC3A7C-F483-461F-9734-CD083AD9BE2E}" srcOrd="3" destOrd="0" presId="urn:microsoft.com/office/officeart/2005/8/layout/lProcess3"/>
    <dgm:cxn modelId="{E8ED6965-E424-4887-8226-08DEC5947C33}" type="presParOf" srcId="{29BA48C7-EC4F-4817-8091-7D95FADD8474}" destId="{179B5476-0438-4068-9750-BDFB9D64E29F}" srcOrd="4" destOrd="0" presId="urn:microsoft.com/office/officeart/2005/8/layout/lProcess3"/>
    <dgm:cxn modelId="{BB57BBB1-3D98-4E36-94D8-3E4C62738636}" type="presParOf" srcId="{29BA48C7-EC4F-4817-8091-7D95FADD8474}" destId="{BFBF53C4-4171-4E5E-9DB5-CF4D65B2687D}" srcOrd="5" destOrd="0" presId="urn:microsoft.com/office/officeart/2005/8/layout/lProcess3"/>
    <dgm:cxn modelId="{00933F34-1B23-423C-900D-9CB7E99C7652}" type="presParOf" srcId="{29BA48C7-EC4F-4817-8091-7D95FADD8474}" destId="{36585B56-B8BB-4D03-ADFD-8D4985402115}" srcOrd="6" destOrd="0" presId="urn:microsoft.com/office/officeart/2005/8/layout/lProcess3"/>
    <dgm:cxn modelId="{3F55BE9D-9B3A-4A13-9201-FAFCB5C6CA8E}" type="presParOf" srcId="{BFE1E482-1892-409F-9734-7ADC114FCDB4}" destId="{5A049E81-781D-4AF8-85E3-6F0079ACEB18}" srcOrd="3" destOrd="0" presId="urn:microsoft.com/office/officeart/2005/8/layout/lProcess3"/>
    <dgm:cxn modelId="{1C232E22-5BB4-42D3-BDF5-22975B7CCEF8}" type="presParOf" srcId="{BFE1E482-1892-409F-9734-7ADC114FCDB4}" destId="{1DCB82A8-98CA-4267-B180-46ECDE6A5FB7}" srcOrd="4" destOrd="0" presId="urn:microsoft.com/office/officeart/2005/8/layout/lProcess3"/>
    <dgm:cxn modelId="{1D4FC198-4650-46A8-87DE-1799BFA8695D}" type="presParOf" srcId="{1DCB82A8-98CA-4267-B180-46ECDE6A5FB7}" destId="{25FFB4D4-EAB3-4CD2-B51A-5A54919EA9BB}" srcOrd="0" destOrd="0" presId="urn:microsoft.com/office/officeart/2005/8/layout/lProcess3"/>
    <dgm:cxn modelId="{7D476F10-27E4-4FF2-863B-8850A9397623}" type="presParOf" srcId="{1DCB82A8-98CA-4267-B180-46ECDE6A5FB7}" destId="{6C4C7750-6FD5-4905-9142-3A7F838937B3}" srcOrd="1" destOrd="0" presId="urn:microsoft.com/office/officeart/2005/8/layout/lProcess3"/>
    <dgm:cxn modelId="{81C61901-52AD-42B6-BB0A-3A0C0596719F}" type="presParOf" srcId="{1DCB82A8-98CA-4267-B180-46ECDE6A5FB7}" destId="{8C1F2F80-A94C-4933-96A3-3C609A6C4CE0}" srcOrd="2" destOrd="0" presId="urn:microsoft.com/office/officeart/2005/8/layout/lProcess3"/>
    <dgm:cxn modelId="{842479F0-FDFB-43BA-B48D-ECAC5EDF6DFD}" type="presParOf" srcId="{1DCB82A8-98CA-4267-B180-46ECDE6A5FB7}" destId="{0325804C-262D-4800-9688-EEDDCB4272CD}" srcOrd="3" destOrd="0" presId="urn:microsoft.com/office/officeart/2005/8/layout/lProcess3"/>
    <dgm:cxn modelId="{1551048A-F861-4272-8F07-DDD6ECF9494A}" type="presParOf" srcId="{1DCB82A8-98CA-4267-B180-46ECDE6A5FB7}" destId="{C9466CBB-1A9C-43F1-A506-0CB7C2CB1742}" srcOrd="4" destOrd="0" presId="urn:microsoft.com/office/officeart/2005/8/layout/lProcess3"/>
    <dgm:cxn modelId="{E249AC54-5104-426B-9F78-5B2EF26D039F}" type="presParOf" srcId="{1DCB82A8-98CA-4267-B180-46ECDE6A5FB7}" destId="{3EA1E156-81A5-4411-BE9A-D66718D01F84}" srcOrd="5" destOrd="0" presId="urn:microsoft.com/office/officeart/2005/8/layout/lProcess3"/>
    <dgm:cxn modelId="{6E103FBF-2BA3-43A0-9AAA-94C5D2AAD9A6}" type="presParOf" srcId="{1DCB82A8-98CA-4267-B180-46ECDE6A5FB7}" destId="{4A4DB9CE-7434-4500-8FE6-D6EA21B71C9C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DD2402-A5D6-48F1-9055-EACA57241059}">
      <dsp:nvSpPr>
        <dsp:cNvPr id="0" name=""/>
        <dsp:cNvSpPr/>
      </dsp:nvSpPr>
      <dsp:spPr>
        <a:xfrm>
          <a:off x="2178" y="190067"/>
          <a:ext cx="3365499" cy="1346199"/>
        </a:xfrm>
        <a:prstGeom prst="chevron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24765" rIns="0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3900" kern="1200" dirty="0" smtClean="0"/>
            <a:t>Data collection</a:t>
          </a:r>
          <a:endParaRPr lang="en-NZ" sz="3900" kern="1200" dirty="0"/>
        </a:p>
      </dsp:txBody>
      <dsp:txXfrm>
        <a:off x="675278" y="190067"/>
        <a:ext cx="2019300" cy="1346199"/>
      </dsp:txXfrm>
    </dsp:sp>
    <dsp:sp modelId="{99D3F170-5E78-49A1-95BE-2414DB204059}">
      <dsp:nvSpPr>
        <dsp:cNvPr id="0" name=""/>
        <dsp:cNvSpPr/>
      </dsp:nvSpPr>
      <dsp:spPr>
        <a:xfrm>
          <a:off x="2930163" y="304494"/>
          <a:ext cx="2793365" cy="1117346"/>
        </a:xfrm>
        <a:prstGeom prst="chevron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300" kern="1200" dirty="0" smtClean="0"/>
            <a:t>Data Management</a:t>
          </a:r>
          <a:endParaRPr lang="en-NZ" sz="2300" kern="1200" dirty="0"/>
        </a:p>
      </dsp:txBody>
      <dsp:txXfrm>
        <a:off x="3488836" y="304494"/>
        <a:ext cx="1676019" cy="1117346"/>
      </dsp:txXfrm>
    </dsp:sp>
    <dsp:sp modelId="{4FC49569-C230-49BF-87AB-FB39765FB016}">
      <dsp:nvSpPr>
        <dsp:cNvPr id="0" name=""/>
        <dsp:cNvSpPr/>
      </dsp:nvSpPr>
      <dsp:spPr>
        <a:xfrm>
          <a:off x="5332456" y="304494"/>
          <a:ext cx="2793365" cy="1117346"/>
        </a:xfrm>
        <a:prstGeom prst="chevron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300" kern="1200" dirty="0" smtClean="0"/>
            <a:t>Data Archiving</a:t>
          </a:r>
          <a:endParaRPr lang="en-NZ" sz="2300" kern="1200" dirty="0"/>
        </a:p>
      </dsp:txBody>
      <dsp:txXfrm>
        <a:off x="5891129" y="304494"/>
        <a:ext cx="1676019" cy="1117346"/>
      </dsp:txXfrm>
    </dsp:sp>
    <dsp:sp modelId="{BE3FD685-E910-40C8-B12C-AA64F5F69D42}">
      <dsp:nvSpPr>
        <dsp:cNvPr id="0" name=""/>
        <dsp:cNvSpPr/>
      </dsp:nvSpPr>
      <dsp:spPr>
        <a:xfrm>
          <a:off x="2178" y="1724735"/>
          <a:ext cx="3365499" cy="1346199"/>
        </a:xfrm>
        <a:prstGeom prst="chevron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24765" rIns="0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3900" kern="1200" dirty="0" smtClean="0"/>
            <a:t>NIWA</a:t>
          </a:r>
          <a:endParaRPr lang="en-NZ" sz="3900" kern="1200" dirty="0"/>
        </a:p>
      </dsp:txBody>
      <dsp:txXfrm>
        <a:off x="675278" y="1724735"/>
        <a:ext cx="2019300" cy="1346199"/>
      </dsp:txXfrm>
    </dsp:sp>
    <dsp:sp modelId="{0E38CD92-51FE-491E-AA4B-F1479B8D100F}">
      <dsp:nvSpPr>
        <dsp:cNvPr id="0" name=""/>
        <dsp:cNvSpPr/>
      </dsp:nvSpPr>
      <dsp:spPr>
        <a:xfrm>
          <a:off x="2930163" y="1839162"/>
          <a:ext cx="2793365" cy="1117346"/>
        </a:xfrm>
        <a:prstGeom prst="chevron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300" kern="1200" dirty="0" smtClean="0"/>
            <a:t>NIWA [FFDB]</a:t>
          </a:r>
          <a:endParaRPr lang="en-NZ" sz="2300" kern="1200" dirty="0"/>
        </a:p>
      </dsp:txBody>
      <dsp:txXfrm>
        <a:off x="3488836" y="1839162"/>
        <a:ext cx="1676019" cy="1117346"/>
      </dsp:txXfrm>
    </dsp:sp>
    <dsp:sp modelId="{179B5476-0438-4068-9750-BDFB9D64E29F}">
      <dsp:nvSpPr>
        <dsp:cNvPr id="0" name=""/>
        <dsp:cNvSpPr/>
      </dsp:nvSpPr>
      <dsp:spPr>
        <a:xfrm>
          <a:off x="5332456" y="1839162"/>
          <a:ext cx="2793365" cy="1117346"/>
        </a:xfrm>
        <a:prstGeom prst="chevron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300" kern="1200" dirty="0" smtClean="0"/>
            <a:t>NIWA [NEMO]</a:t>
          </a:r>
          <a:endParaRPr lang="en-NZ" sz="2300" kern="1200" dirty="0"/>
        </a:p>
      </dsp:txBody>
      <dsp:txXfrm>
        <a:off x="5891129" y="1839162"/>
        <a:ext cx="1676019" cy="1117346"/>
      </dsp:txXfrm>
    </dsp:sp>
    <dsp:sp modelId="{25FFB4D4-EAB3-4CD2-B51A-5A54919EA9BB}">
      <dsp:nvSpPr>
        <dsp:cNvPr id="0" name=""/>
        <dsp:cNvSpPr/>
      </dsp:nvSpPr>
      <dsp:spPr>
        <a:xfrm>
          <a:off x="2178" y="3259402"/>
          <a:ext cx="3365499" cy="1346199"/>
        </a:xfrm>
        <a:prstGeom prst="chevron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24765" rIns="0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3900" kern="1200" dirty="0"/>
        </a:p>
      </dsp:txBody>
      <dsp:txXfrm>
        <a:off x="675278" y="3259402"/>
        <a:ext cx="2019300" cy="1346199"/>
      </dsp:txXfrm>
    </dsp:sp>
    <dsp:sp modelId="{8C1F2F80-A94C-4933-96A3-3C609A6C4CE0}">
      <dsp:nvSpPr>
        <dsp:cNvPr id="0" name=""/>
        <dsp:cNvSpPr/>
      </dsp:nvSpPr>
      <dsp:spPr>
        <a:xfrm>
          <a:off x="2930163" y="3373829"/>
          <a:ext cx="2793365" cy="1117346"/>
        </a:xfrm>
        <a:prstGeom prst="chevron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2300" kern="1200" dirty="0"/>
        </a:p>
      </dsp:txBody>
      <dsp:txXfrm>
        <a:off x="3488836" y="3373829"/>
        <a:ext cx="1676019" cy="1117346"/>
      </dsp:txXfrm>
    </dsp:sp>
    <dsp:sp modelId="{C9466CBB-1A9C-43F1-A506-0CB7C2CB1742}">
      <dsp:nvSpPr>
        <dsp:cNvPr id="0" name=""/>
        <dsp:cNvSpPr/>
      </dsp:nvSpPr>
      <dsp:spPr>
        <a:xfrm>
          <a:off x="5332456" y="3373829"/>
          <a:ext cx="2793365" cy="1117346"/>
        </a:xfrm>
        <a:prstGeom prst="chevron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2300" kern="1200"/>
        </a:p>
      </dsp:txBody>
      <dsp:txXfrm>
        <a:off x="5891129" y="3373829"/>
        <a:ext cx="1676019" cy="11173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963D5-C532-411F-BB0B-956F9FBC9081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A5C51-BD19-4648-A67E-B26DB88B0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18527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A5C51-BD19-4648-A67E-B26DB88B0F8D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30046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019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0334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63326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06217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04924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908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505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14131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79860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18754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856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E4CE3-C830-47A0-9E09-4B31A4AFAA78}" type="datetimeFigureOut">
              <a:rPr lang="en-NZ" smtClean="0"/>
              <a:t>21/10/2013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018D9-FD36-4CB5-9791-E9B4C788A6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5690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75"/>
            <a:ext cx="10515600" cy="1325563"/>
          </a:xfrm>
        </p:spPr>
        <p:txBody>
          <a:bodyPr/>
          <a:lstStyle/>
          <a:p>
            <a:pPr algn="ctr"/>
            <a:r>
              <a:rPr lang="en-AU" dirty="0" smtClean="0"/>
              <a:t>Data Access - a common situation</a:t>
            </a:r>
          </a:p>
        </p:txBody>
      </p:sp>
      <p:sp>
        <p:nvSpPr>
          <p:cNvPr id="177164" name="Line 12"/>
          <p:cNvSpPr>
            <a:spLocks noChangeShapeType="1"/>
          </p:cNvSpPr>
          <p:nvPr/>
        </p:nvSpPr>
        <p:spPr bwMode="auto">
          <a:xfrm flipV="1">
            <a:off x="2649538" y="2359025"/>
            <a:ext cx="158750" cy="285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65" name="Line 13"/>
          <p:cNvSpPr>
            <a:spLocks noChangeShapeType="1"/>
          </p:cNvSpPr>
          <p:nvPr/>
        </p:nvSpPr>
        <p:spPr bwMode="auto">
          <a:xfrm flipH="1" flipV="1">
            <a:off x="2814639" y="2351088"/>
            <a:ext cx="179387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66" name="Line 14"/>
          <p:cNvSpPr>
            <a:spLocks noChangeShapeType="1"/>
          </p:cNvSpPr>
          <p:nvPr/>
        </p:nvSpPr>
        <p:spPr bwMode="auto">
          <a:xfrm>
            <a:off x="2809875" y="2052638"/>
            <a:ext cx="0" cy="298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67" name="Line 15"/>
          <p:cNvSpPr>
            <a:spLocks noChangeShapeType="1"/>
          </p:cNvSpPr>
          <p:nvPr/>
        </p:nvSpPr>
        <p:spPr bwMode="auto">
          <a:xfrm flipH="1">
            <a:off x="2605089" y="2038351"/>
            <a:ext cx="185737" cy="2651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68" name="Line 16"/>
          <p:cNvSpPr>
            <a:spLocks noChangeShapeType="1"/>
          </p:cNvSpPr>
          <p:nvPr/>
        </p:nvSpPr>
        <p:spPr bwMode="auto">
          <a:xfrm flipH="1" flipV="1">
            <a:off x="2817814" y="2025651"/>
            <a:ext cx="204787" cy="225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69" name="Oval 17"/>
          <p:cNvSpPr>
            <a:spLocks noChangeArrowheads="1"/>
          </p:cNvSpPr>
          <p:nvPr/>
        </p:nvSpPr>
        <p:spPr bwMode="auto">
          <a:xfrm>
            <a:off x="2665413" y="1739900"/>
            <a:ext cx="290512" cy="2921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177170" name="Text Box 18"/>
          <p:cNvSpPr txBox="1">
            <a:spLocks noChangeArrowheads="1"/>
          </p:cNvSpPr>
          <p:nvPr/>
        </p:nvSpPr>
        <p:spPr bwMode="auto">
          <a:xfrm>
            <a:off x="2965450" y="1341438"/>
            <a:ext cx="16176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AU" dirty="0">
                <a:solidFill>
                  <a:srgbClr val="000000"/>
                </a:solidFill>
              </a:rPr>
              <a:t>Need </a:t>
            </a:r>
            <a:r>
              <a:rPr lang="en-AU" dirty="0" smtClean="0">
                <a:solidFill>
                  <a:srgbClr val="000000"/>
                </a:solidFill>
              </a:rPr>
              <a:t>fish </a:t>
            </a:r>
            <a:r>
              <a:rPr lang="en-AU" dirty="0">
                <a:solidFill>
                  <a:srgbClr val="000000"/>
                </a:solidFill>
              </a:rPr>
              <a:t>data!</a:t>
            </a:r>
          </a:p>
        </p:txBody>
      </p:sp>
      <p:sp>
        <p:nvSpPr>
          <p:cNvPr id="177171" name="Line 19"/>
          <p:cNvSpPr>
            <a:spLocks noChangeShapeType="1"/>
          </p:cNvSpPr>
          <p:nvPr/>
        </p:nvSpPr>
        <p:spPr bwMode="auto">
          <a:xfrm flipV="1">
            <a:off x="3140075" y="1693864"/>
            <a:ext cx="342900" cy="509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84" name="Line 32"/>
          <p:cNvSpPr>
            <a:spLocks noChangeShapeType="1"/>
          </p:cNvSpPr>
          <p:nvPr/>
        </p:nvSpPr>
        <p:spPr bwMode="auto">
          <a:xfrm flipV="1">
            <a:off x="8878888" y="2530475"/>
            <a:ext cx="158750" cy="285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85" name="Line 33"/>
          <p:cNvSpPr>
            <a:spLocks noChangeShapeType="1"/>
          </p:cNvSpPr>
          <p:nvPr/>
        </p:nvSpPr>
        <p:spPr bwMode="auto">
          <a:xfrm flipH="1" flipV="1">
            <a:off x="9043989" y="2522538"/>
            <a:ext cx="179387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86" name="Line 34"/>
          <p:cNvSpPr>
            <a:spLocks noChangeShapeType="1"/>
          </p:cNvSpPr>
          <p:nvPr/>
        </p:nvSpPr>
        <p:spPr bwMode="auto">
          <a:xfrm>
            <a:off x="9039225" y="2224088"/>
            <a:ext cx="0" cy="298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87" name="Line 35"/>
          <p:cNvSpPr>
            <a:spLocks noChangeShapeType="1"/>
          </p:cNvSpPr>
          <p:nvPr/>
        </p:nvSpPr>
        <p:spPr bwMode="auto">
          <a:xfrm flipH="1">
            <a:off x="8834439" y="2209801"/>
            <a:ext cx="185737" cy="2651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88" name="Line 36"/>
          <p:cNvSpPr>
            <a:spLocks noChangeShapeType="1"/>
          </p:cNvSpPr>
          <p:nvPr/>
        </p:nvSpPr>
        <p:spPr bwMode="auto">
          <a:xfrm flipH="1" flipV="1">
            <a:off x="9047164" y="2197101"/>
            <a:ext cx="204787" cy="225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89" name="Oval 37"/>
          <p:cNvSpPr>
            <a:spLocks noChangeArrowheads="1"/>
          </p:cNvSpPr>
          <p:nvPr/>
        </p:nvSpPr>
        <p:spPr bwMode="auto">
          <a:xfrm>
            <a:off x="8894763" y="1911350"/>
            <a:ext cx="290512" cy="2921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177191" name="Text Box 39"/>
          <p:cNvSpPr txBox="1">
            <a:spLocks noChangeArrowheads="1"/>
          </p:cNvSpPr>
          <p:nvPr/>
        </p:nvSpPr>
        <p:spPr bwMode="auto">
          <a:xfrm>
            <a:off x="3441700" y="1557338"/>
            <a:ext cx="28266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AU" dirty="0">
                <a:solidFill>
                  <a:srgbClr val="000000"/>
                </a:solidFill>
              </a:rPr>
              <a:t>Hmm maybe Don can help…</a:t>
            </a:r>
          </a:p>
        </p:txBody>
      </p:sp>
      <p:sp>
        <p:nvSpPr>
          <p:cNvPr id="20497" name="Text Box 40"/>
          <p:cNvSpPr txBox="1">
            <a:spLocks noChangeArrowheads="1"/>
          </p:cNvSpPr>
          <p:nvPr/>
        </p:nvSpPr>
        <p:spPr bwMode="auto">
          <a:xfrm>
            <a:off x="7742238" y="3352801"/>
            <a:ext cx="2647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177193" name="Text Box 41"/>
          <p:cNvSpPr txBox="1">
            <a:spLocks noChangeArrowheads="1"/>
          </p:cNvSpPr>
          <p:nvPr/>
        </p:nvSpPr>
        <p:spPr bwMode="auto">
          <a:xfrm>
            <a:off x="3489325" y="1995488"/>
            <a:ext cx="2503488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dirty="0">
                <a:solidFill>
                  <a:srgbClr val="000000"/>
                </a:solidFill>
              </a:rPr>
              <a:t>*RING RING*</a:t>
            </a:r>
          </a:p>
          <a:p>
            <a:pPr eaLnBrk="0" hangingPunct="0">
              <a:spcBef>
                <a:spcPct val="50000"/>
              </a:spcBef>
            </a:pPr>
            <a:r>
              <a:rPr lang="en-AU" dirty="0">
                <a:solidFill>
                  <a:srgbClr val="000000"/>
                </a:solidFill>
              </a:rPr>
              <a:t>Hi Don, I need some upper </a:t>
            </a:r>
            <a:r>
              <a:rPr lang="en-AU" dirty="0" err="1" smtClean="0">
                <a:solidFill>
                  <a:srgbClr val="000000"/>
                </a:solidFill>
              </a:rPr>
              <a:t>Waimak</a:t>
            </a:r>
            <a:r>
              <a:rPr lang="en-AU" dirty="0" smtClean="0">
                <a:solidFill>
                  <a:srgbClr val="000000"/>
                </a:solidFill>
              </a:rPr>
              <a:t> fish observations for </a:t>
            </a:r>
            <a:r>
              <a:rPr lang="en-AU" dirty="0">
                <a:solidFill>
                  <a:srgbClr val="000000"/>
                </a:solidFill>
              </a:rPr>
              <a:t>my </a:t>
            </a:r>
            <a:r>
              <a:rPr lang="en-AU" dirty="0" smtClean="0">
                <a:solidFill>
                  <a:srgbClr val="000000"/>
                </a:solidFill>
              </a:rPr>
              <a:t>model</a:t>
            </a:r>
            <a:r>
              <a:rPr lang="en-AU" dirty="0">
                <a:solidFill>
                  <a:srgbClr val="000000"/>
                </a:solidFill>
              </a:rPr>
              <a:t>. Any ideas?</a:t>
            </a:r>
          </a:p>
        </p:txBody>
      </p:sp>
      <p:sp>
        <p:nvSpPr>
          <p:cNvPr id="177194" name="Text Box 42"/>
          <p:cNvSpPr txBox="1">
            <a:spLocks noChangeArrowheads="1"/>
          </p:cNvSpPr>
          <p:nvPr/>
        </p:nvSpPr>
        <p:spPr bwMode="auto">
          <a:xfrm>
            <a:off x="7820025" y="1309688"/>
            <a:ext cx="2503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solidFill>
                  <a:srgbClr val="000000"/>
                </a:solidFill>
              </a:rPr>
              <a:t>Don</a:t>
            </a:r>
          </a:p>
        </p:txBody>
      </p:sp>
      <p:sp>
        <p:nvSpPr>
          <p:cNvPr id="177195" name="Line 43"/>
          <p:cNvSpPr>
            <a:spLocks noChangeShapeType="1"/>
          </p:cNvSpPr>
          <p:nvPr/>
        </p:nvSpPr>
        <p:spPr bwMode="auto">
          <a:xfrm>
            <a:off x="8089900" y="1651000"/>
            <a:ext cx="393700" cy="29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196" name="Text Box 44"/>
          <p:cNvSpPr txBox="1">
            <a:spLocks noChangeArrowheads="1"/>
          </p:cNvSpPr>
          <p:nvPr/>
        </p:nvSpPr>
        <p:spPr bwMode="auto">
          <a:xfrm>
            <a:off x="6207124" y="2122488"/>
            <a:ext cx="2773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dirty="0">
                <a:solidFill>
                  <a:srgbClr val="000000"/>
                </a:solidFill>
              </a:rPr>
              <a:t>Hmm, I’ve got one </a:t>
            </a:r>
            <a:r>
              <a:rPr lang="en-AU" dirty="0" smtClean="0">
                <a:solidFill>
                  <a:srgbClr val="000000"/>
                </a:solidFill>
              </a:rPr>
              <a:t>dataset. </a:t>
            </a:r>
            <a:r>
              <a:rPr lang="en-AU" dirty="0">
                <a:solidFill>
                  <a:srgbClr val="000000"/>
                </a:solidFill>
              </a:rPr>
              <a:t>I’ll send it through…</a:t>
            </a:r>
          </a:p>
        </p:txBody>
      </p:sp>
      <p:sp>
        <p:nvSpPr>
          <p:cNvPr id="177197" name="Text Box 45"/>
          <p:cNvSpPr txBox="1">
            <a:spLocks noChangeArrowheads="1"/>
          </p:cNvSpPr>
          <p:nvPr/>
        </p:nvSpPr>
        <p:spPr bwMode="auto">
          <a:xfrm>
            <a:off x="5915025" y="2871788"/>
            <a:ext cx="2503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sz="2400">
                <a:solidFill>
                  <a:srgbClr val="CB5056"/>
                </a:solidFill>
              </a:rPr>
              <a:t>10 minutes…</a:t>
            </a:r>
          </a:p>
        </p:txBody>
      </p:sp>
      <p:sp>
        <p:nvSpPr>
          <p:cNvPr id="177198" name="AutoShape 46"/>
          <p:cNvSpPr>
            <a:spLocks noChangeArrowheads="1"/>
          </p:cNvSpPr>
          <p:nvPr/>
        </p:nvSpPr>
        <p:spPr bwMode="auto">
          <a:xfrm>
            <a:off x="6283328" y="1939531"/>
            <a:ext cx="1930400" cy="1206500"/>
          </a:xfrm>
          <a:prstGeom prst="foldedCorner">
            <a:avLst>
              <a:gd name="adj" fmla="val 12500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AU" sz="1600" dirty="0">
                <a:solidFill>
                  <a:srgbClr val="000000"/>
                </a:solidFill>
              </a:rPr>
              <a:t>To: </a:t>
            </a:r>
            <a:r>
              <a:rPr lang="en-AU" sz="1600" dirty="0" smtClean="0">
                <a:solidFill>
                  <a:srgbClr val="000000"/>
                </a:solidFill>
              </a:rPr>
              <a:t>Joe</a:t>
            </a:r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AU" sz="1600" dirty="0">
                <a:solidFill>
                  <a:srgbClr val="000000"/>
                </a:solidFill>
              </a:rPr>
              <a:t>01/02/09, 3.2, 3, 1</a:t>
            </a:r>
          </a:p>
          <a:p>
            <a:pPr algn="ctr" eaLnBrk="0" hangingPunct="0"/>
            <a:r>
              <a:rPr lang="en-AU" sz="1600" dirty="0" smtClean="0">
                <a:solidFill>
                  <a:srgbClr val="000000"/>
                </a:solidFill>
              </a:rPr>
              <a:t>01/02/11, </a:t>
            </a:r>
            <a:r>
              <a:rPr lang="en-AU" sz="1600" dirty="0">
                <a:solidFill>
                  <a:srgbClr val="000000"/>
                </a:solidFill>
              </a:rPr>
              <a:t>3.1, 3, 1</a:t>
            </a: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</p:txBody>
      </p:sp>
      <p:sp>
        <p:nvSpPr>
          <p:cNvPr id="177200" name="AutoShape 48"/>
          <p:cNvSpPr>
            <a:spLocks noChangeArrowheads="1"/>
          </p:cNvSpPr>
          <p:nvPr/>
        </p:nvSpPr>
        <p:spPr bwMode="auto">
          <a:xfrm>
            <a:off x="5054600" y="2362200"/>
            <a:ext cx="1104900" cy="228600"/>
          </a:xfrm>
          <a:prstGeom prst="leftArrow">
            <a:avLst>
              <a:gd name="adj1" fmla="val 50000"/>
              <a:gd name="adj2" fmla="val 120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177202" name="Text Box 50"/>
          <p:cNvSpPr txBox="1">
            <a:spLocks noChangeArrowheads="1"/>
          </p:cNvSpPr>
          <p:nvPr/>
        </p:nvSpPr>
        <p:spPr bwMode="auto">
          <a:xfrm>
            <a:off x="2193925" y="2757488"/>
            <a:ext cx="2503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sz="2400">
                <a:solidFill>
                  <a:srgbClr val="CB5056"/>
                </a:solidFill>
              </a:rPr>
              <a:t>10 minutes…</a:t>
            </a:r>
          </a:p>
        </p:txBody>
      </p:sp>
      <p:sp>
        <p:nvSpPr>
          <p:cNvPr id="177203" name="Text Box 51"/>
          <p:cNvSpPr txBox="1">
            <a:spLocks noChangeArrowheads="1"/>
          </p:cNvSpPr>
          <p:nvPr/>
        </p:nvSpPr>
        <p:spPr bwMode="auto">
          <a:xfrm>
            <a:off x="2206625" y="2706689"/>
            <a:ext cx="2414588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dirty="0">
                <a:solidFill>
                  <a:srgbClr val="000000"/>
                </a:solidFill>
              </a:rPr>
              <a:t>*RING RING*</a:t>
            </a:r>
          </a:p>
          <a:p>
            <a:pPr eaLnBrk="0" hangingPunct="0">
              <a:spcBef>
                <a:spcPct val="50000"/>
              </a:spcBef>
            </a:pPr>
            <a:r>
              <a:rPr lang="en-AU" dirty="0">
                <a:solidFill>
                  <a:srgbClr val="000000"/>
                </a:solidFill>
              </a:rPr>
              <a:t>Ok. Got the data. Where is the site located?</a:t>
            </a:r>
          </a:p>
        </p:txBody>
      </p:sp>
      <p:sp>
        <p:nvSpPr>
          <p:cNvPr id="177204" name="Text Box 52"/>
          <p:cNvSpPr txBox="1">
            <a:spLocks noChangeArrowheads="1"/>
          </p:cNvSpPr>
          <p:nvPr/>
        </p:nvSpPr>
        <p:spPr bwMode="auto">
          <a:xfrm>
            <a:off x="6727825" y="3262313"/>
            <a:ext cx="3061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AU">
                <a:solidFill>
                  <a:srgbClr val="000000"/>
                </a:solidFill>
              </a:rPr>
              <a:t>Oh, it’s at laughing jack bridge.</a:t>
            </a:r>
          </a:p>
        </p:txBody>
      </p:sp>
      <p:sp>
        <p:nvSpPr>
          <p:cNvPr id="177205" name="Text Box 53"/>
          <p:cNvSpPr txBox="1">
            <a:spLocks noChangeArrowheads="1"/>
          </p:cNvSpPr>
          <p:nvPr/>
        </p:nvSpPr>
        <p:spPr bwMode="auto">
          <a:xfrm>
            <a:off x="2181225" y="4014788"/>
            <a:ext cx="2414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solidFill>
                  <a:srgbClr val="000000"/>
                </a:solidFill>
              </a:rPr>
              <a:t>Coordinates?</a:t>
            </a:r>
          </a:p>
        </p:txBody>
      </p:sp>
      <p:sp>
        <p:nvSpPr>
          <p:cNvPr id="177206" name="Text Box 54"/>
          <p:cNvSpPr txBox="1">
            <a:spLocks noChangeArrowheads="1"/>
          </p:cNvSpPr>
          <p:nvPr/>
        </p:nvSpPr>
        <p:spPr bwMode="auto">
          <a:xfrm>
            <a:off x="6550026" y="3808414"/>
            <a:ext cx="24659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AU">
                <a:solidFill>
                  <a:srgbClr val="000000"/>
                </a:solidFill>
              </a:rPr>
              <a:t>Ummm. (papers shuffle)</a:t>
            </a:r>
          </a:p>
          <a:p>
            <a:pPr eaLnBrk="0" hangingPunct="0"/>
            <a:r>
              <a:rPr lang="en-AU">
                <a:solidFill>
                  <a:srgbClr val="000000"/>
                </a:solidFill>
              </a:rPr>
              <a:t>147.123 -41.588</a:t>
            </a:r>
          </a:p>
        </p:txBody>
      </p:sp>
      <p:sp>
        <p:nvSpPr>
          <p:cNvPr id="177207" name="Text Box 55"/>
          <p:cNvSpPr txBox="1">
            <a:spLocks noChangeArrowheads="1"/>
          </p:cNvSpPr>
          <p:nvPr/>
        </p:nvSpPr>
        <p:spPr bwMode="auto">
          <a:xfrm>
            <a:off x="2232025" y="4375150"/>
            <a:ext cx="2414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solidFill>
                  <a:srgbClr val="000000"/>
                </a:solidFill>
              </a:rPr>
              <a:t>What reference system??</a:t>
            </a:r>
          </a:p>
        </p:txBody>
      </p:sp>
      <p:sp>
        <p:nvSpPr>
          <p:cNvPr id="177208" name="Text Box 56"/>
          <p:cNvSpPr txBox="1">
            <a:spLocks noChangeArrowheads="1"/>
          </p:cNvSpPr>
          <p:nvPr/>
        </p:nvSpPr>
        <p:spPr bwMode="auto">
          <a:xfrm>
            <a:off x="6270625" y="4451351"/>
            <a:ext cx="2414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solidFill>
                  <a:srgbClr val="000000"/>
                </a:solidFill>
              </a:rPr>
              <a:t>I think it’s GDA94</a:t>
            </a:r>
          </a:p>
        </p:txBody>
      </p:sp>
      <p:sp>
        <p:nvSpPr>
          <p:cNvPr id="177209" name="Text Box 57"/>
          <p:cNvSpPr txBox="1">
            <a:spLocks noChangeArrowheads="1"/>
          </p:cNvSpPr>
          <p:nvPr/>
        </p:nvSpPr>
        <p:spPr bwMode="auto">
          <a:xfrm>
            <a:off x="2003425" y="4959350"/>
            <a:ext cx="24145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dirty="0">
                <a:solidFill>
                  <a:srgbClr val="000000"/>
                </a:solidFill>
              </a:rPr>
              <a:t>Ok. What </a:t>
            </a:r>
            <a:r>
              <a:rPr lang="en-AU" dirty="0" smtClean="0">
                <a:solidFill>
                  <a:srgbClr val="000000"/>
                </a:solidFill>
              </a:rPr>
              <a:t>method is </a:t>
            </a:r>
            <a:r>
              <a:rPr lang="en-AU" dirty="0">
                <a:solidFill>
                  <a:srgbClr val="000000"/>
                </a:solidFill>
              </a:rPr>
              <a:t>used?</a:t>
            </a:r>
          </a:p>
        </p:txBody>
      </p:sp>
      <p:sp>
        <p:nvSpPr>
          <p:cNvPr id="177210" name="Text Box 58"/>
          <p:cNvSpPr txBox="1">
            <a:spLocks noChangeArrowheads="1"/>
          </p:cNvSpPr>
          <p:nvPr/>
        </p:nvSpPr>
        <p:spPr bwMode="auto">
          <a:xfrm>
            <a:off x="6029325" y="4845050"/>
            <a:ext cx="3405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dirty="0" smtClean="0">
                <a:solidFill>
                  <a:srgbClr val="000000"/>
                </a:solidFill>
              </a:rPr>
              <a:t>Umm, I think observations are done  by </a:t>
            </a:r>
            <a:r>
              <a:rPr lang="en-AU" dirty="0" err="1" smtClean="0">
                <a:solidFill>
                  <a:srgbClr val="000000"/>
                </a:solidFill>
              </a:rPr>
              <a:t>Fyke</a:t>
            </a:r>
            <a:r>
              <a:rPr lang="en-AU" dirty="0" smtClean="0">
                <a:solidFill>
                  <a:srgbClr val="000000"/>
                </a:solidFill>
              </a:rPr>
              <a:t> net..</a:t>
            </a:r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177211" name="Text Box 59"/>
          <p:cNvSpPr txBox="1">
            <a:spLocks noChangeArrowheads="1"/>
          </p:cNvSpPr>
          <p:nvPr/>
        </p:nvSpPr>
        <p:spPr bwMode="auto">
          <a:xfrm>
            <a:off x="2092325" y="5492750"/>
            <a:ext cx="2846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dirty="0">
                <a:solidFill>
                  <a:srgbClr val="000000"/>
                </a:solidFill>
              </a:rPr>
              <a:t>Oh…how </a:t>
            </a:r>
            <a:r>
              <a:rPr lang="en-AU" dirty="0" smtClean="0">
                <a:solidFill>
                  <a:srgbClr val="000000"/>
                </a:solidFill>
              </a:rPr>
              <a:t>does this compare to electric fishing?</a:t>
            </a:r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177212" name="Text Box 60"/>
          <p:cNvSpPr txBox="1">
            <a:spLocks noChangeArrowheads="1"/>
          </p:cNvSpPr>
          <p:nvPr/>
        </p:nvSpPr>
        <p:spPr bwMode="auto">
          <a:xfrm>
            <a:off x="5508625" y="5688013"/>
            <a:ext cx="3405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solidFill>
                  <a:srgbClr val="000000"/>
                </a:solidFill>
              </a:rPr>
              <a:t>Umm......</a:t>
            </a:r>
          </a:p>
        </p:txBody>
      </p:sp>
      <p:sp>
        <p:nvSpPr>
          <p:cNvPr id="177214" name="Text Box 62"/>
          <p:cNvSpPr txBox="1">
            <a:spLocks noChangeArrowheads="1"/>
          </p:cNvSpPr>
          <p:nvPr/>
        </p:nvSpPr>
        <p:spPr bwMode="auto">
          <a:xfrm>
            <a:off x="2117725" y="6076951"/>
            <a:ext cx="2414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solidFill>
                  <a:srgbClr val="000000"/>
                </a:solidFill>
              </a:rPr>
              <a:t>DON?</a:t>
            </a:r>
          </a:p>
        </p:txBody>
      </p:sp>
      <p:sp>
        <p:nvSpPr>
          <p:cNvPr id="177215" name="Text Box 63"/>
          <p:cNvSpPr txBox="1">
            <a:spLocks noChangeArrowheads="1"/>
          </p:cNvSpPr>
          <p:nvPr/>
        </p:nvSpPr>
        <p:spPr bwMode="auto">
          <a:xfrm>
            <a:off x="2193925" y="1144588"/>
            <a:ext cx="2503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dirty="0" smtClean="0">
                <a:solidFill>
                  <a:srgbClr val="000000"/>
                </a:solidFill>
              </a:rPr>
              <a:t>Joe Fish</a:t>
            </a:r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177216" name="Line 64"/>
          <p:cNvSpPr>
            <a:spLocks noChangeShapeType="1"/>
          </p:cNvSpPr>
          <p:nvPr/>
        </p:nvSpPr>
        <p:spPr bwMode="auto">
          <a:xfrm>
            <a:off x="2374900" y="1498600"/>
            <a:ext cx="241300" cy="29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7220" name="Text Box 68"/>
          <p:cNvSpPr txBox="1">
            <a:spLocks noChangeArrowheads="1"/>
          </p:cNvSpPr>
          <p:nvPr/>
        </p:nvSpPr>
        <p:spPr bwMode="auto">
          <a:xfrm>
            <a:off x="5375275" y="6092826"/>
            <a:ext cx="3405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>
                <a:solidFill>
                  <a:srgbClr val="000000"/>
                </a:solidFill>
              </a:rPr>
              <a:t>*CLICK*</a:t>
            </a:r>
          </a:p>
        </p:txBody>
      </p:sp>
      <p:sp>
        <p:nvSpPr>
          <p:cNvPr id="20520" name="TextBox 40"/>
          <p:cNvSpPr txBox="1">
            <a:spLocks noChangeArrowheads="1"/>
          </p:cNvSpPr>
          <p:nvPr/>
        </p:nvSpPr>
        <p:spPr bwMode="auto">
          <a:xfrm>
            <a:off x="7689851" y="5759450"/>
            <a:ext cx="36639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rgbClr val="000000"/>
                </a:solidFill>
              </a:rPr>
              <a:t>Modified From </a:t>
            </a:r>
            <a:r>
              <a:rPr lang="en-AU" dirty="0">
                <a:solidFill>
                  <a:srgbClr val="000000"/>
                </a:solidFill>
              </a:rPr>
              <a:t>Peter Taylor (CSIRO)</a:t>
            </a:r>
          </a:p>
        </p:txBody>
      </p:sp>
    </p:spTree>
    <p:extLst>
      <p:ext uri="{BB962C8B-B14F-4D97-AF65-F5344CB8AC3E}">
        <p14:creationId xmlns:p14="http://schemas.microsoft.com/office/powerpoint/2010/main" val="12984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7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7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7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7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7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7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7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7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17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17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7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7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77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77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77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77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7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7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7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7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77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7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77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7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7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7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177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77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77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77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177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77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7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7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177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177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64" grpId="0" animBg="1"/>
      <p:bldP spid="177165" grpId="0" animBg="1"/>
      <p:bldP spid="177166" grpId="0" animBg="1"/>
      <p:bldP spid="177167" grpId="0" animBg="1"/>
      <p:bldP spid="177168" grpId="0" animBg="1"/>
      <p:bldP spid="177169" grpId="0" animBg="1"/>
      <p:bldP spid="177170" grpId="0"/>
      <p:bldP spid="177170" grpId="1"/>
      <p:bldP spid="177171" grpId="0" animBg="1"/>
      <p:bldP spid="177171" grpId="1" animBg="1"/>
      <p:bldP spid="177184" grpId="0" animBg="1"/>
      <p:bldP spid="177185" grpId="0" animBg="1"/>
      <p:bldP spid="177186" grpId="0" animBg="1"/>
      <p:bldP spid="177187" grpId="0" animBg="1"/>
      <p:bldP spid="177188" grpId="0" animBg="1"/>
      <p:bldP spid="177189" grpId="0" animBg="1"/>
      <p:bldP spid="177191" grpId="0"/>
      <p:bldP spid="177191" grpId="1"/>
      <p:bldP spid="177193" grpId="0"/>
      <p:bldP spid="177193" grpId="1"/>
      <p:bldP spid="177194" grpId="0"/>
      <p:bldP spid="177194" grpId="1"/>
      <p:bldP spid="177195" grpId="0" animBg="1"/>
      <p:bldP spid="177195" grpId="1" animBg="1"/>
      <p:bldP spid="177196" grpId="0"/>
      <p:bldP spid="177196" grpId="1"/>
      <p:bldP spid="177197" grpId="0"/>
      <p:bldP spid="177197" grpId="1"/>
      <p:bldP spid="177198" grpId="0" animBg="1"/>
      <p:bldP spid="177200" grpId="0" animBg="1"/>
      <p:bldP spid="177202" grpId="0"/>
      <p:bldP spid="177202" grpId="1"/>
      <p:bldP spid="177203" grpId="0"/>
      <p:bldP spid="177204" grpId="0"/>
      <p:bldP spid="177205" grpId="0"/>
      <p:bldP spid="177206" grpId="0"/>
      <p:bldP spid="177207" grpId="0"/>
      <p:bldP spid="177208" grpId="0"/>
      <p:bldP spid="177209" grpId="0"/>
      <p:bldP spid="177210" grpId="0"/>
      <p:bldP spid="177211" grpId="0"/>
      <p:bldP spid="177212" grpId="0"/>
      <p:bldP spid="177214" grpId="0"/>
      <p:bldP spid="177215" grpId="0"/>
      <p:bldP spid="177215" grpId="1"/>
      <p:bldP spid="177216" grpId="0" animBg="1"/>
      <p:bldP spid="177216" grpId="1" animBg="1"/>
      <p:bldP spid="1772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809" y="307655"/>
            <a:ext cx="10515600" cy="734383"/>
          </a:xfrm>
        </p:spPr>
        <p:txBody>
          <a:bodyPr/>
          <a:lstStyle/>
          <a:p>
            <a:r>
              <a:rPr lang="en-NZ" b="1" dirty="0" smtClean="0">
                <a:solidFill>
                  <a:srgbClr val="FF0000"/>
                </a:solidFill>
              </a:rPr>
              <a:t>Mission of TFBIS BSS Project</a:t>
            </a:r>
            <a:endParaRPr lang="en-NZ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7653" y="2538548"/>
            <a:ext cx="10649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NZ" dirty="0" smtClean="0"/>
              <a:t>Dataset </a:t>
            </a:r>
            <a:r>
              <a:rPr lang="en-NZ" dirty="0" smtClean="0"/>
              <a:t>a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1165415" y="3282518"/>
            <a:ext cx="10697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NZ" dirty="0" smtClean="0"/>
              <a:t>Dataset e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1973938" y="2723214"/>
            <a:ext cx="10521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NZ" dirty="0" smtClean="0"/>
              <a:t>Dataset c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2080524" y="3841822"/>
            <a:ext cx="10761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NZ" dirty="0" smtClean="0"/>
              <a:t>Dataset d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820053" y="4026488"/>
            <a:ext cx="10761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NZ" dirty="0" smtClean="0"/>
              <a:t>Dataset b</a:t>
            </a:r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746058" y="4729597"/>
            <a:ext cx="23003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b="1" dirty="0" smtClean="0"/>
              <a:t>Data Sources</a:t>
            </a:r>
          </a:p>
          <a:p>
            <a:r>
              <a:rPr lang="en-NZ" dirty="0" smtClean="0"/>
              <a:t>different formats, </a:t>
            </a:r>
          </a:p>
          <a:p>
            <a:r>
              <a:rPr lang="en-NZ" dirty="0" smtClean="0"/>
              <a:t>different owners, </a:t>
            </a:r>
          </a:p>
          <a:p>
            <a:r>
              <a:rPr lang="en-NZ" dirty="0" smtClean="0"/>
              <a:t>different organisations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3657664" y="2343109"/>
            <a:ext cx="75533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NZ" dirty="0" smtClean="0"/>
              <a:t>user </a:t>
            </a:r>
            <a:r>
              <a:rPr lang="en-NZ" dirty="0"/>
              <a:t>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0918" y="3104830"/>
            <a:ext cx="7665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NZ" dirty="0" smtClean="0"/>
              <a:t>user b</a:t>
            </a:r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3709814" y="3876767"/>
            <a:ext cx="74251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NZ" dirty="0" smtClean="0"/>
              <a:t>user c</a:t>
            </a:r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4658500" y="3651850"/>
            <a:ext cx="7665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NZ" dirty="0" smtClean="0"/>
              <a:t>user d</a:t>
            </a:r>
            <a:endParaRPr lang="en-NZ" dirty="0"/>
          </a:p>
        </p:txBody>
      </p:sp>
      <p:sp>
        <p:nvSpPr>
          <p:cNvPr id="13" name="TextBox 12"/>
          <p:cNvSpPr txBox="1"/>
          <p:nvPr/>
        </p:nvSpPr>
        <p:spPr>
          <a:xfrm>
            <a:off x="4832310" y="2574051"/>
            <a:ext cx="760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NZ" dirty="0" smtClean="0"/>
              <a:t>user e</a:t>
            </a:r>
            <a:endParaRPr lang="en-NZ" dirty="0"/>
          </a:p>
        </p:txBody>
      </p:sp>
      <p:sp>
        <p:nvSpPr>
          <p:cNvPr id="20" name="TextBox 19"/>
          <p:cNvSpPr txBox="1"/>
          <p:nvPr/>
        </p:nvSpPr>
        <p:spPr>
          <a:xfrm>
            <a:off x="3199483" y="2943383"/>
            <a:ext cx="353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?</a:t>
            </a:r>
            <a:endParaRPr lang="en-NZ" sz="3600" dirty="0"/>
          </a:p>
        </p:txBody>
      </p:sp>
      <p:sp>
        <p:nvSpPr>
          <p:cNvPr id="39" name="TextBox 38"/>
          <p:cNvSpPr txBox="1"/>
          <p:nvPr/>
        </p:nvSpPr>
        <p:spPr>
          <a:xfrm>
            <a:off x="3252058" y="4917725"/>
            <a:ext cx="18233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b="1" dirty="0" smtClean="0"/>
              <a:t>Data compilation</a:t>
            </a:r>
          </a:p>
          <a:p>
            <a:r>
              <a:rPr lang="en-NZ" dirty="0"/>
              <a:t>a</a:t>
            </a:r>
            <a:r>
              <a:rPr lang="en-NZ" dirty="0" smtClean="0"/>
              <a:t>d-hoc,  </a:t>
            </a:r>
          </a:p>
          <a:p>
            <a:r>
              <a:rPr lang="en-NZ" dirty="0" smtClean="0"/>
              <a:t>manual, </a:t>
            </a:r>
          </a:p>
          <a:p>
            <a:r>
              <a:rPr lang="en-NZ" dirty="0" smtClean="0"/>
              <a:t>repeated,</a:t>
            </a:r>
          </a:p>
          <a:p>
            <a:r>
              <a:rPr lang="en-NZ" dirty="0"/>
              <a:t>c</a:t>
            </a:r>
            <a:r>
              <a:rPr lang="en-NZ" dirty="0" smtClean="0"/>
              <a:t>ostly!!</a:t>
            </a:r>
            <a:endParaRPr lang="en-NZ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3315219" y="3589714"/>
            <a:ext cx="94483" cy="1139883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5927306" y="1510383"/>
            <a:ext cx="5740053" cy="4607671"/>
            <a:chOff x="5927306" y="1510383"/>
            <a:chExt cx="5740053" cy="4607671"/>
          </a:xfrm>
        </p:grpSpPr>
        <p:sp>
          <p:nvSpPr>
            <p:cNvPr id="14" name="TextBox 13"/>
            <p:cNvSpPr txBox="1"/>
            <p:nvPr/>
          </p:nvSpPr>
          <p:spPr>
            <a:xfrm>
              <a:off x="7725952" y="4917725"/>
              <a:ext cx="357309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b="1" dirty="0" smtClean="0">
                  <a:solidFill>
                    <a:srgbClr val="FF0000"/>
                  </a:solidFill>
                </a:rPr>
                <a:t>BSS</a:t>
              </a:r>
              <a:endParaRPr lang="en-NZ" dirty="0" smtClean="0">
                <a:solidFill>
                  <a:srgbClr val="FF0000"/>
                </a:solidFill>
              </a:endParaRPr>
            </a:p>
            <a:p>
              <a:r>
                <a:rPr lang="en-NZ" dirty="0" smtClean="0">
                  <a:solidFill>
                    <a:srgbClr val="FF0000"/>
                  </a:solidFill>
                </a:rPr>
                <a:t>standard formats and vocabularies,</a:t>
              </a:r>
            </a:p>
            <a:p>
              <a:r>
                <a:rPr lang="en-NZ" dirty="0">
                  <a:solidFill>
                    <a:srgbClr val="FF0000"/>
                  </a:solidFill>
                </a:rPr>
                <a:t>s</a:t>
              </a:r>
              <a:r>
                <a:rPr lang="en-NZ" dirty="0" smtClean="0">
                  <a:solidFill>
                    <a:srgbClr val="FF0000"/>
                  </a:solidFill>
                </a:rPr>
                <a:t>tandard metadata, </a:t>
              </a:r>
            </a:p>
            <a:p>
              <a:r>
                <a:rPr lang="en-NZ" dirty="0">
                  <a:solidFill>
                    <a:srgbClr val="FF0000"/>
                  </a:solidFill>
                </a:rPr>
                <a:t>s</a:t>
              </a:r>
              <a:r>
                <a:rPr lang="en-NZ" dirty="0" smtClean="0">
                  <a:solidFill>
                    <a:srgbClr val="FF0000"/>
                  </a:solidFill>
                </a:rPr>
                <a:t>tandard web service delivery</a:t>
              </a:r>
              <a:endParaRPr lang="en-NZ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42351" y="1830421"/>
              <a:ext cx="106497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NZ" dirty="0" smtClean="0"/>
                <a:t>Dataset a</a:t>
              </a:r>
              <a:endParaRPr lang="en-NZ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431212" y="3877638"/>
              <a:ext cx="106978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NZ" dirty="0" smtClean="0"/>
                <a:t>Dataset e</a:t>
              </a:r>
              <a:endParaRPr lang="en-NZ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38131" y="2881084"/>
              <a:ext cx="105214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NZ" dirty="0" smtClean="0"/>
                <a:t>Dataset c</a:t>
              </a:r>
              <a:endParaRPr lang="en-NZ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25104" y="3373066"/>
              <a:ext cx="107619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NZ" dirty="0" smtClean="0"/>
                <a:t>Dataset d</a:t>
              </a:r>
              <a:endParaRPr lang="en-NZ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443537" y="2353882"/>
              <a:ext cx="107619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NZ" dirty="0" smtClean="0"/>
                <a:t>Dataset b</a:t>
              </a:r>
              <a:endParaRPr lang="en-NZ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516403" y="2389385"/>
              <a:ext cx="113973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NZ" dirty="0" smtClean="0"/>
                <a:t>use case a</a:t>
              </a:r>
              <a:endParaRPr lang="en-NZ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516403" y="2943830"/>
              <a:ext cx="115095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NZ" dirty="0" smtClean="0"/>
                <a:t>use case b</a:t>
              </a:r>
              <a:endParaRPr lang="en-NZ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525207" y="3507435"/>
              <a:ext cx="112691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en-NZ" dirty="0" smtClean="0"/>
                <a:t>use case c</a:t>
              </a:r>
              <a:endParaRPr lang="en-NZ" dirty="0"/>
            </a:p>
          </p:txBody>
        </p:sp>
        <p:cxnSp>
          <p:nvCxnSpPr>
            <p:cNvPr id="25" name="Straight Arrow Connector 24"/>
            <p:cNvCxnSpPr>
              <a:stCxn id="15" idx="3"/>
            </p:cNvCxnSpPr>
            <p:nvPr/>
          </p:nvCxnSpPr>
          <p:spPr>
            <a:xfrm>
              <a:off x="8507323" y="2015087"/>
              <a:ext cx="67731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8507323" y="2548487"/>
              <a:ext cx="67731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8507323" y="3081887"/>
              <a:ext cx="67731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8507323" y="3569567"/>
              <a:ext cx="67731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8492083" y="4072487"/>
              <a:ext cx="67731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ight Arrow 37"/>
            <p:cNvSpPr/>
            <p:nvPr/>
          </p:nvSpPr>
          <p:spPr>
            <a:xfrm>
              <a:off x="5927306" y="1857215"/>
              <a:ext cx="1125968" cy="2836705"/>
            </a:xfrm>
            <a:prstGeom prst="righ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dirty="0" smtClean="0"/>
                <a:t>TFBIS</a:t>
              </a:r>
            </a:p>
            <a:p>
              <a:pPr algn="ctr"/>
              <a:r>
                <a:rPr lang="en-NZ" dirty="0" smtClean="0"/>
                <a:t>BSS</a:t>
              </a:r>
              <a:br>
                <a:rPr lang="en-NZ" dirty="0" smtClean="0"/>
              </a:br>
              <a:r>
                <a:rPr lang="en-NZ" dirty="0" smtClean="0"/>
                <a:t>project</a:t>
              </a:r>
              <a:endParaRPr lang="en-NZ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8397600" y="4310021"/>
              <a:ext cx="69695" cy="60569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 rot="5400000">
              <a:off x="7962029" y="2760341"/>
              <a:ext cx="3146248" cy="64633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NZ" dirty="0" smtClean="0"/>
                <a:t>Data Access:</a:t>
              </a:r>
            </a:p>
            <a:p>
              <a:pPr algn="ctr"/>
              <a:r>
                <a:rPr lang="en-NZ" dirty="0" smtClean="0"/>
                <a:t> Portals, Web services, queries</a:t>
              </a:r>
              <a:endParaRPr lang="en-NZ" dirty="0"/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9847897" y="2574051"/>
              <a:ext cx="677310" cy="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9847897" y="3104830"/>
              <a:ext cx="677310" cy="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9847897" y="3666089"/>
              <a:ext cx="677310" cy="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8760871" y="4246970"/>
              <a:ext cx="85107" cy="668741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54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BSS project	- Milestones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Clearly identify </a:t>
            </a:r>
            <a:r>
              <a:rPr lang="en-NZ" b="1" dirty="0" smtClean="0"/>
              <a:t>use</a:t>
            </a:r>
            <a:r>
              <a:rPr lang="en-NZ" dirty="0" smtClean="0"/>
              <a:t> </a:t>
            </a:r>
            <a:r>
              <a:rPr lang="en-NZ" b="1" dirty="0" smtClean="0"/>
              <a:t>cases</a:t>
            </a:r>
            <a:r>
              <a:rPr lang="en-NZ" dirty="0" smtClean="0"/>
              <a:t> (for occupancy data) and </a:t>
            </a:r>
            <a:r>
              <a:rPr lang="en-NZ" b="1" dirty="0" smtClean="0"/>
              <a:t>barriers</a:t>
            </a:r>
            <a:r>
              <a:rPr lang="en-NZ" dirty="0" smtClean="0"/>
              <a:t> and document this.</a:t>
            </a:r>
          </a:p>
          <a:p>
            <a:r>
              <a:rPr lang="en-NZ" b="1" dirty="0" smtClean="0"/>
              <a:t>Define</a:t>
            </a:r>
            <a:r>
              <a:rPr lang="en-NZ" dirty="0" smtClean="0"/>
              <a:t> required </a:t>
            </a:r>
            <a:r>
              <a:rPr lang="en-NZ" b="1" dirty="0" smtClean="0"/>
              <a:t>solutions</a:t>
            </a:r>
            <a:r>
              <a:rPr lang="en-NZ" dirty="0" smtClean="0"/>
              <a:t> and specify BSS infrastructure.</a:t>
            </a:r>
          </a:p>
          <a:p>
            <a:r>
              <a:rPr lang="en-NZ" b="1" dirty="0" smtClean="0"/>
              <a:t>Implement</a:t>
            </a:r>
            <a:r>
              <a:rPr lang="en-NZ" dirty="0" smtClean="0"/>
              <a:t> infrastructure for a limited set of organisations and data sources.</a:t>
            </a:r>
          </a:p>
          <a:p>
            <a:endParaRPr lang="en-NZ" dirty="0"/>
          </a:p>
          <a:p>
            <a:r>
              <a:rPr lang="en-NZ" b="1" dirty="0" smtClean="0"/>
              <a:t>Role-out</a:t>
            </a:r>
            <a:r>
              <a:rPr lang="en-NZ" dirty="0" smtClean="0"/>
              <a:t> across New Zealand, supported through RC, NEMS, </a:t>
            </a:r>
            <a:r>
              <a:rPr lang="en-NZ" dirty="0" err="1" smtClean="0"/>
              <a:t>MfE</a:t>
            </a:r>
            <a:r>
              <a:rPr lang="en-NZ" dirty="0" smtClean="0"/>
              <a:t>, Stats </a:t>
            </a:r>
            <a:r>
              <a:rPr lang="en-NZ" dirty="0" smtClean="0"/>
              <a:t>NZ, DOC, Councils, </a:t>
            </a:r>
            <a:r>
              <a:rPr lang="en-NZ" dirty="0" smtClean="0"/>
              <a:t>etc.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5019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75"/>
            <a:ext cx="10515600" cy="1325563"/>
          </a:xfrm>
        </p:spPr>
        <p:txBody>
          <a:bodyPr/>
          <a:lstStyle/>
          <a:p>
            <a:pPr algn="ctr"/>
            <a:r>
              <a:rPr lang="en-AU" dirty="0" smtClean="0"/>
              <a:t>Data Access - a future situation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11027" y="3260232"/>
            <a:ext cx="417512" cy="915988"/>
            <a:chOff x="1911027" y="3260232"/>
            <a:chExt cx="417512" cy="915988"/>
          </a:xfrm>
        </p:grpSpPr>
        <p:sp>
          <p:nvSpPr>
            <p:cNvPr id="177164" name="Line 12"/>
            <p:cNvSpPr>
              <a:spLocks noChangeShapeType="1"/>
            </p:cNvSpPr>
            <p:nvPr/>
          </p:nvSpPr>
          <p:spPr bwMode="auto">
            <a:xfrm flipV="1">
              <a:off x="1955476" y="3879357"/>
              <a:ext cx="158750" cy="2857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7165" name="Line 13"/>
            <p:cNvSpPr>
              <a:spLocks noChangeShapeType="1"/>
            </p:cNvSpPr>
            <p:nvPr/>
          </p:nvSpPr>
          <p:spPr bwMode="auto">
            <a:xfrm flipH="1" flipV="1">
              <a:off x="2120577" y="3871420"/>
              <a:ext cx="179387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7166" name="Line 14"/>
            <p:cNvSpPr>
              <a:spLocks noChangeShapeType="1"/>
            </p:cNvSpPr>
            <p:nvPr/>
          </p:nvSpPr>
          <p:spPr bwMode="auto">
            <a:xfrm>
              <a:off x="2115813" y="3572970"/>
              <a:ext cx="0" cy="298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7167" name="Line 15"/>
            <p:cNvSpPr>
              <a:spLocks noChangeShapeType="1"/>
            </p:cNvSpPr>
            <p:nvPr/>
          </p:nvSpPr>
          <p:spPr bwMode="auto">
            <a:xfrm flipH="1">
              <a:off x="1911027" y="3558683"/>
              <a:ext cx="185737" cy="265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7168" name="Line 16"/>
            <p:cNvSpPr>
              <a:spLocks noChangeShapeType="1"/>
            </p:cNvSpPr>
            <p:nvPr/>
          </p:nvSpPr>
          <p:spPr bwMode="auto">
            <a:xfrm flipH="1" flipV="1">
              <a:off x="2123752" y="3545983"/>
              <a:ext cx="204787" cy="2254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7169" name="Oval 17"/>
            <p:cNvSpPr>
              <a:spLocks noChangeArrowheads="1"/>
            </p:cNvSpPr>
            <p:nvPr/>
          </p:nvSpPr>
          <p:spPr bwMode="auto">
            <a:xfrm>
              <a:off x="1971351" y="3260232"/>
              <a:ext cx="290512" cy="2921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77170" name="Text Box 18"/>
          <p:cNvSpPr txBox="1">
            <a:spLocks noChangeArrowheads="1"/>
          </p:cNvSpPr>
          <p:nvPr/>
        </p:nvSpPr>
        <p:spPr bwMode="auto">
          <a:xfrm>
            <a:off x="2271388" y="2861770"/>
            <a:ext cx="16176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AU" dirty="0">
                <a:solidFill>
                  <a:srgbClr val="000000"/>
                </a:solidFill>
              </a:rPr>
              <a:t>Need </a:t>
            </a:r>
            <a:r>
              <a:rPr lang="en-AU" dirty="0" smtClean="0">
                <a:solidFill>
                  <a:srgbClr val="000000"/>
                </a:solidFill>
              </a:rPr>
              <a:t>fish </a:t>
            </a:r>
            <a:r>
              <a:rPr lang="en-AU" dirty="0">
                <a:solidFill>
                  <a:srgbClr val="000000"/>
                </a:solidFill>
              </a:rPr>
              <a:t>data!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8834439" y="1911350"/>
            <a:ext cx="417512" cy="915988"/>
            <a:chOff x="8834439" y="1911350"/>
            <a:chExt cx="417512" cy="915988"/>
          </a:xfrm>
        </p:grpSpPr>
        <p:sp>
          <p:nvSpPr>
            <p:cNvPr id="177184" name="Line 32"/>
            <p:cNvSpPr>
              <a:spLocks noChangeShapeType="1"/>
            </p:cNvSpPr>
            <p:nvPr/>
          </p:nvSpPr>
          <p:spPr bwMode="auto">
            <a:xfrm flipV="1">
              <a:off x="8878888" y="2530475"/>
              <a:ext cx="158750" cy="2857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7185" name="Line 33"/>
            <p:cNvSpPr>
              <a:spLocks noChangeShapeType="1"/>
            </p:cNvSpPr>
            <p:nvPr/>
          </p:nvSpPr>
          <p:spPr bwMode="auto">
            <a:xfrm flipH="1" flipV="1">
              <a:off x="9043989" y="2522538"/>
              <a:ext cx="179387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7186" name="Line 34"/>
            <p:cNvSpPr>
              <a:spLocks noChangeShapeType="1"/>
            </p:cNvSpPr>
            <p:nvPr/>
          </p:nvSpPr>
          <p:spPr bwMode="auto">
            <a:xfrm>
              <a:off x="9039225" y="2224088"/>
              <a:ext cx="0" cy="298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7187" name="Line 35"/>
            <p:cNvSpPr>
              <a:spLocks noChangeShapeType="1"/>
            </p:cNvSpPr>
            <p:nvPr/>
          </p:nvSpPr>
          <p:spPr bwMode="auto">
            <a:xfrm flipH="1">
              <a:off x="8834439" y="2209801"/>
              <a:ext cx="185737" cy="265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7188" name="Line 36"/>
            <p:cNvSpPr>
              <a:spLocks noChangeShapeType="1"/>
            </p:cNvSpPr>
            <p:nvPr/>
          </p:nvSpPr>
          <p:spPr bwMode="auto">
            <a:xfrm flipH="1" flipV="1">
              <a:off x="9047164" y="2197101"/>
              <a:ext cx="204787" cy="2254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7189" name="Oval 37"/>
            <p:cNvSpPr>
              <a:spLocks noChangeArrowheads="1"/>
            </p:cNvSpPr>
            <p:nvPr/>
          </p:nvSpPr>
          <p:spPr bwMode="auto">
            <a:xfrm>
              <a:off x="8894763" y="1911350"/>
              <a:ext cx="290512" cy="2921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77198" name="AutoShape 46"/>
          <p:cNvSpPr>
            <a:spLocks noChangeArrowheads="1"/>
          </p:cNvSpPr>
          <p:nvPr/>
        </p:nvSpPr>
        <p:spPr bwMode="auto">
          <a:xfrm>
            <a:off x="6577573" y="1327838"/>
            <a:ext cx="1930400" cy="1206500"/>
          </a:xfrm>
          <a:prstGeom prst="foldedCorner">
            <a:avLst>
              <a:gd name="adj" fmla="val 12500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AU" sz="1600" dirty="0">
                <a:solidFill>
                  <a:srgbClr val="000000"/>
                </a:solidFill>
              </a:rPr>
              <a:t>To: </a:t>
            </a:r>
            <a:r>
              <a:rPr lang="en-AU" sz="1600" dirty="0" smtClean="0">
                <a:solidFill>
                  <a:srgbClr val="000000"/>
                </a:solidFill>
              </a:rPr>
              <a:t>Joe</a:t>
            </a:r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AU" sz="1600" dirty="0">
                <a:solidFill>
                  <a:srgbClr val="000000"/>
                </a:solidFill>
              </a:rPr>
              <a:t>01/02/09, 3.2, 3, 1</a:t>
            </a:r>
          </a:p>
          <a:p>
            <a:pPr algn="ctr" eaLnBrk="0" hangingPunct="0"/>
            <a:r>
              <a:rPr lang="en-AU" sz="1600" dirty="0" smtClean="0">
                <a:solidFill>
                  <a:srgbClr val="000000"/>
                </a:solidFill>
              </a:rPr>
              <a:t>01/02/16, </a:t>
            </a:r>
            <a:r>
              <a:rPr lang="en-AU" sz="1600" dirty="0">
                <a:solidFill>
                  <a:srgbClr val="000000"/>
                </a:solidFill>
              </a:rPr>
              <a:t>3.1, 3, 1</a:t>
            </a: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</p:txBody>
      </p:sp>
      <p:sp>
        <p:nvSpPr>
          <p:cNvPr id="177215" name="Text Box 63"/>
          <p:cNvSpPr txBox="1">
            <a:spLocks noChangeArrowheads="1"/>
          </p:cNvSpPr>
          <p:nvPr/>
        </p:nvSpPr>
        <p:spPr bwMode="auto">
          <a:xfrm>
            <a:off x="1385522" y="2598246"/>
            <a:ext cx="2503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AU" dirty="0" smtClean="0">
                <a:solidFill>
                  <a:srgbClr val="000000"/>
                </a:solidFill>
              </a:rPr>
              <a:t>Joe Fish</a:t>
            </a:r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177216" name="Line 64"/>
          <p:cNvSpPr>
            <a:spLocks noChangeShapeType="1"/>
          </p:cNvSpPr>
          <p:nvPr/>
        </p:nvSpPr>
        <p:spPr bwMode="auto">
          <a:xfrm>
            <a:off x="1680838" y="3018932"/>
            <a:ext cx="241300" cy="29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8598189" y="3562451"/>
            <a:ext cx="417512" cy="915988"/>
            <a:chOff x="8834439" y="1911350"/>
            <a:chExt cx="417512" cy="915988"/>
          </a:xfrm>
        </p:grpSpPr>
        <p:sp>
          <p:nvSpPr>
            <p:cNvPr id="44" name="Line 32"/>
            <p:cNvSpPr>
              <a:spLocks noChangeShapeType="1"/>
            </p:cNvSpPr>
            <p:nvPr/>
          </p:nvSpPr>
          <p:spPr bwMode="auto">
            <a:xfrm flipV="1">
              <a:off x="8878888" y="2530475"/>
              <a:ext cx="158750" cy="2857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5" name="Line 33"/>
            <p:cNvSpPr>
              <a:spLocks noChangeShapeType="1"/>
            </p:cNvSpPr>
            <p:nvPr/>
          </p:nvSpPr>
          <p:spPr bwMode="auto">
            <a:xfrm flipH="1" flipV="1">
              <a:off x="9043989" y="2522538"/>
              <a:ext cx="179387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6" name="Line 34"/>
            <p:cNvSpPr>
              <a:spLocks noChangeShapeType="1"/>
            </p:cNvSpPr>
            <p:nvPr/>
          </p:nvSpPr>
          <p:spPr bwMode="auto">
            <a:xfrm>
              <a:off x="9039225" y="2224088"/>
              <a:ext cx="0" cy="298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7" name="Line 35"/>
            <p:cNvSpPr>
              <a:spLocks noChangeShapeType="1"/>
            </p:cNvSpPr>
            <p:nvPr/>
          </p:nvSpPr>
          <p:spPr bwMode="auto">
            <a:xfrm flipH="1">
              <a:off x="8834439" y="2209801"/>
              <a:ext cx="185737" cy="265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8" name="Line 36"/>
            <p:cNvSpPr>
              <a:spLocks noChangeShapeType="1"/>
            </p:cNvSpPr>
            <p:nvPr/>
          </p:nvSpPr>
          <p:spPr bwMode="auto">
            <a:xfrm flipH="1" flipV="1">
              <a:off x="9047164" y="2197101"/>
              <a:ext cx="204787" cy="2254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9" name="Oval 37"/>
            <p:cNvSpPr>
              <a:spLocks noChangeArrowheads="1"/>
            </p:cNvSpPr>
            <p:nvPr/>
          </p:nvSpPr>
          <p:spPr bwMode="auto">
            <a:xfrm>
              <a:off x="8894763" y="1911350"/>
              <a:ext cx="290512" cy="2921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069045" y="2773108"/>
            <a:ext cx="417512" cy="915988"/>
            <a:chOff x="8834439" y="1911350"/>
            <a:chExt cx="417512" cy="915988"/>
          </a:xfrm>
        </p:grpSpPr>
        <p:sp>
          <p:nvSpPr>
            <p:cNvPr id="51" name="Line 32"/>
            <p:cNvSpPr>
              <a:spLocks noChangeShapeType="1"/>
            </p:cNvSpPr>
            <p:nvPr/>
          </p:nvSpPr>
          <p:spPr bwMode="auto">
            <a:xfrm flipV="1">
              <a:off x="8878888" y="2530475"/>
              <a:ext cx="158750" cy="2857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2" name="Line 33"/>
            <p:cNvSpPr>
              <a:spLocks noChangeShapeType="1"/>
            </p:cNvSpPr>
            <p:nvPr/>
          </p:nvSpPr>
          <p:spPr bwMode="auto">
            <a:xfrm flipH="1" flipV="1">
              <a:off x="9043989" y="2522538"/>
              <a:ext cx="179387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3" name="Line 34"/>
            <p:cNvSpPr>
              <a:spLocks noChangeShapeType="1"/>
            </p:cNvSpPr>
            <p:nvPr/>
          </p:nvSpPr>
          <p:spPr bwMode="auto">
            <a:xfrm>
              <a:off x="9039225" y="2224088"/>
              <a:ext cx="0" cy="298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" name="Line 35"/>
            <p:cNvSpPr>
              <a:spLocks noChangeShapeType="1"/>
            </p:cNvSpPr>
            <p:nvPr/>
          </p:nvSpPr>
          <p:spPr bwMode="auto">
            <a:xfrm flipH="1">
              <a:off x="8834439" y="2209801"/>
              <a:ext cx="185737" cy="265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" name="Line 36"/>
            <p:cNvSpPr>
              <a:spLocks noChangeShapeType="1"/>
            </p:cNvSpPr>
            <p:nvPr/>
          </p:nvSpPr>
          <p:spPr bwMode="auto">
            <a:xfrm flipH="1" flipV="1">
              <a:off x="9047164" y="2197101"/>
              <a:ext cx="204787" cy="2254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6" name="Oval 37"/>
            <p:cNvSpPr>
              <a:spLocks noChangeArrowheads="1"/>
            </p:cNvSpPr>
            <p:nvPr/>
          </p:nvSpPr>
          <p:spPr bwMode="auto">
            <a:xfrm>
              <a:off x="8894763" y="1911350"/>
              <a:ext cx="290512" cy="2921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1040261" y="5372201"/>
            <a:ext cx="417512" cy="915988"/>
            <a:chOff x="8834439" y="1911350"/>
            <a:chExt cx="417512" cy="915988"/>
          </a:xfrm>
        </p:grpSpPr>
        <p:sp>
          <p:nvSpPr>
            <p:cNvPr id="58" name="Line 32"/>
            <p:cNvSpPr>
              <a:spLocks noChangeShapeType="1"/>
            </p:cNvSpPr>
            <p:nvPr/>
          </p:nvSpPr>
          <p:spPr bwMode="auto">
            <a:xfrm flipV="1">
              <a:off x="8878888" y="2530475"/>
              <a:ext cx="158750" cy="2857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9" name="Line 33"/>
            <p:cNvSpPr>
              <a:spLocks noChangeShapeType="1"/>
            </p:cNvSpPr>
            <p:nvPr/>
          </p:nvSpPr>
          <p:spPr bwMode="auto">
            <a:xfrm flipH="1" flipV="1">
              <a:off x="9043989" y="2522538"/>
              <a:ext cx="179387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0" name="Line 34"/>
            <p:cNvSpPr>
              <a:spLocks noChangeShapeType="1"/>
            </p:cNvSpPr>
            <p:nvPr/>
          </p:nvSpPr>
          <p:spPr bwMode="auto">
            <a:xfrm>
              <a:off x="9039225" y="2224088"/>
              <a:ext cx="0" cy="298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" name="Line 35"/>
            <p:cNvSpPr>
              <a:spLocks noChangeShapeType="1"/>
            </p:cNvSpPr>
            <p:nvPr/>
          </p:nvSpPr>
          <p:spPr bwMode="auto">
            <a:xfrm flipH="1">
              <a:off x="8834439" y="2209801"/>
              <a:ext cx="185737" cy="265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" name="Line 36"/>
            <p:cNvSpPr>
              <a:spLocks noChangeShapeType="1"/>
            </p:cNvSpPr>
            <p:nvPr/>
          </p:nvSpPr>
          <p:spPr bwMode="auto">
            <a:xfrm flipH="1" flipV="1">
              <a:off x="9047164" y="2197101"/>
              <a:ext cx="204787" cy="2254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3" name="Oval 37"/>
            <p:cNvSpPr>
              <a:spLocks noChangeArrowheads="1"/>
            </p:cNvSpPr>
            <p:nvPr/>
          </p:nvSpPr>
          <p:spPr bwMode="auto">
            <a:xfrm>
              <a:off x="8894763" y="1911350"/>
              <a:ext cx="290512" cy="2921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9260798" y="4852883"/>
            <a:ext cx="417512" cy="915988"/>
            <a:chOff x="8834439" y="1911350"/>
            <a:chExt cx="417512" cy="915988"/>
          </a:xfrm>
        </p:grpSpPr>
        <p:sp>
          <p:nvSpPr>
            <p:cNvPr id="65" name="Line 32"/>
            <p:cNvSpPr>
              <a:spLocks noChangeShapeType="1"/>
            </p:cNvSpPr>
            <p:nvPr/>
          </p:nvSpPr>
          <p:spPr bwMode="auto">
            <a:xfrm flipV="1">
              <a:off x="8878888" y="2530475"/>
              <a:ext cx="158750" cy="2857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 flipH="1" flipV="1">
              <a:off x="9043989" y="2522538"/>
              <a:ext cx="179387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9039225" y="2224088"/>
              <a:ext cx="0" cy="2984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" name="Line 35"/>
            <p:cNvSpPr>
              <a:spLocks noChangeShapeType="1"/>
            </p:cNvSpPr>
            <p:nvPr/>
          </p:nvSpPr>
          <p:spPr bwMode="auto">
            <a:xfrm flipH="1">
              <a:off x="8834439" y="2209801"/>
              <a:ext cx="185737" cy="265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" name="Line 36"/>
            <p:cNvSpPr>
              <a:spLocks noChangeShapeType="1"/>
            </p:cNvSpPr>
            <p:nvPr/>
          </p:nvSpPr>
          <p:spPr bwMode="auto">
            <a:xfrm flipH="1" flipV="1">
              <a:off x="9047164" y="2197101"/>
              <a:ext cx="204787" cy="2254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0" name="Oval 37"/>
            <p:cNvSpPr>
              <a:spLocks noChangeArrowheads="1"/>
            </p:cNvSpPr>
            <p:nvPr/>
          </p:nvSpPr>
          <p:spPr bwMode="auto">
            <a:xfrm>
              <a:off x="8894763" y="1911350"/>
              <a:ext cx="290512" cy="2921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71" name="AutoShape 46"/>
          <p:cNvSpPr>
            <a:spLocks noChangeArrowheads="1"/>
          </p:cNvSpPr>
          <p:nvPr/>
        </p:nvSpPr>
        <p:spPr bwMode="auto">
          <a:xfrm>
            <a:off x="6275117" y="2808744"/>
            <a:ext cx="1930400" cy="1206500"/>
          </a:xfrm>
          <a:prstGeom prst="foldedCorner">
            <a:avLst>
              <a:gd name="adj" fmla="val 12500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AU" sz="1600" dirty="0">
                <a:solidFill>
                  <a:srgbClr val="000000"/>
                </a:solidFill>
              </a:rPr>
              <a:t>To: </a:t>
            </a:r>
            <a:r>
              <a:rPr lang="en-AU" sz="1600" dirty="0" smtClean="0">
                <a:solidFill>
                  <a:srgbClr val="000000"/>
                </a:solidFill>
              </a:rPr>
              <a:t>Joe</a:t>
            </a:r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AU" sz="1600" dirty="0">
                <a:solidFill>
                  <a:srgbClr val="000000"/>
                </a:solidFill>
              </a:rPr>
              <a:t>01/02/09, 3.2, 3, 1</a:t>
            </a:r>
          </a:p>
          <a:p>
            <a:pPr algn="ctr" eaLnBrk="0" hangingPunct="0"/>
            <a:r>
              <a:rPr lang="en-AU" sz="1600" dirty="0" smtClean="0">
                <a:solidFill>
                  <a:srgbClr val="000000"/>
                </a:solidFill>
              </a:rPr>
              <a:t>01/02/15, </a:t>
            </a:r>
            <a:r>
              <a:rPr lang="en-AU" sz="1600" dirty="0">
                <a:solidFill>
                  <a:srgbClr val="000000"/>
                </a:solidFill>
              </a:rPr>
              <a:t>3.1, 3, 1</a:t>
            </a: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</p:txBody>
      </p:sp>
      <p:sp>
        <p:nvSpPr>
          <p:cNvPr id="72" name="AutoShape 46"/>
          <p:cNvSpPr>
            <a:spLocks noChangeArrowheads="1"/>
          </p:cNvSpPr>
          <p:nvPr/>
        </p:nvSpPr>
        <p:spPr bwMode="auto">
          <a:xfrm>
            <a:off x="5879548" y="4331287"/>
            <a:ext cx="1930400" cy="1206500"/>
          </a:xfrm>
          <a:prstGeom prst="foldedCorner">
            <a:avLst>
              <a:gd name="adj" fmla="val 12500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AU" sz="1600" dirty="0">
                <a:solidFill>
                  <a:srgbClr val="000000"/>
                </a:solidFill>
              </a:rPr>
              <a:t>To: </a:t>
            </a:r>
            <a:r>
              <a:rPr lang="en-AU" sz="1600" dirty="0" smtClean="0">
                <a:solidFill>
                  <a:srgbClr val="000000"/>
                </a:solidFill>
              </a:rPr>
              <a:t>Joe</a:t>
            </a:r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AU" sz="1600" dirty="0">
                <a:solidFill>
                  <a:srgbClr val="000000"/>
                </a:solidFill>
              </a:rPr>
              <a:t>01/02/09, 3.2, 3, 1</a:t>
            </a:r>
          </a:p>
          <a:p>
            <a:pPr algn="ctr" eaLnBrk="0" hangingPunct="0"/>
            <a:r>
              <a:rPr lang="en-AU" sz="1600" dirty="0" smtClean="0">
                <a:solidFill>
                  <a:srgbClr val="000000"/>
                </a:solidFill>
              </a:rPr>
              <a:t>01/02/14, </a:t>
            </a:r>
            <a:r>
              <a:rPr lang="en-AU" sz="1600" dirty="0">
                <a:solidFill>
                  <a:srgbClr val="000000"/>
                </a:solidFill>
              </a:rPr>
              <a:t>3.1, 3, 1</a:t>
            </a: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</p:txBody>
      </p:sp>
      <p:sp>
        <p:nvSpPr>
          <p:cNvPr id="73" name="AutoShape 46"/>
          <p:cNvSpPr>
            <a:spLocks noChangeArrowheads="1"/>
          </p:cNvSpPr>
          <p:nvPr/>
        </p:nvSpPr>
        <p:spPr bwMode="auto">
          <a:xfrm>
            <a:off x="6929817" y="5651500"/>
            <a:ext cx="1930400" cy="1206500"/>
          </a:xfrm>
          <a:prstGeom prst="foldedCorner">
            <a:avLst>
              <a:gd name="adj" fmla="val 12500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AU" sz="1600" dirty="0">
                <a:solidFill>
                  <a:srgbClr val="000000"/>
                </a:solidFill>
              </a:rPr>
              <a:t>To: </a:t>
            </a:r>
            <a:r>
              <a:rPr lang="en-AU" sz="1600" dirty="0" smtClean="0">
                <a:solidFill>
                  <a:srgbClr val="000000"/>
                </a:solidFill>
              </a:rPr>
              <a:t>Joe</a:t>
            </a:r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AU" sz="1600" dirty="0">
                <a:solidFill>
                  <a:srgbClr val="000000"/>
                </a:solidFill>
              </a:rPr>
              <a:t>01/02/09, 3.2, 3, 1</a:t>
            </a:r>
          </a:p>
          <a:p>
            <a:pPr algn="ctr" eaLnBrk="0" hangingPunct="0"/>
            <a:r>
              <a:rPr lang="en-AU" sz="1600" dirty="0" smtClean="0">
                <a:solidFill>
                  <a:srgbClr val="000000"/>
                </a:solidFill>
              </a:rPr>
              <a:t>01/02/12, </a:t>
            </a:r>
            <a:r>
              <a:rPr lang="en-AU" sz="1600" dirty="0">
                <a:solidFill>
                  <a:srgbClr val="000000"/>
                </a:solidFill>
              </a:rPr>
              <a:t>3.1, 3, 1</a:t>
            </a: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</p:txBody>
      </p:sp>
      <p:sp>
        <p:nvSpPr>
          <p:cNvPr id="74" name="AutoShape 46"/>
          <p:cNvSpPr>
            <a:spLocks noChangeArrowheads="1"/>
          </p:cNvSpPr>
          <p:nvPr/>
        </p:nvSpPr>
        <p:spPr bwMode="auto">
          <a:xfrm>
            <a:off x="1084200" y="4634400"/>
            <a:ext cx="2191439" cy="1806773"/>
          </a:xfrm>
          <a:prstGeom prst="foldedCorner">
            <a:avLst>
              <a:gd name="adj" fmla="val 12500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AU" sz="1600" dirty="0">
                <a:solidFill>
                  <a:srgbClr val="000000"/>
                </a:solidFill>
              </a:rPr>
              <a:t>01/02/09, 3.2, 3, 1</a:t>
            </a:r>
          </a:p>
          <a:p>
            <a:pPr algn="ctr" eaLnBrk="0" hangingPunct="0"/>
            <a:r>
              <a:rPr lang="en-AU" sz="1600" dirty="0" smtClean="0">
                <a:solidFill>
                  <a:srgbClr val="000000"/>
                </a:solidFill>
              </a:rPr>
              <a:t>01/02/11, </a:t>
            </a:r>
            <a:r>
              <a:rPr lang="en-AU" sz="1600" dirty="0">
                <a:solidFill>
                  <a:srgbClr val="000000"/>
                </a:solidFill>
              </a:rPr>
              <a:t>3.1, 3, 1</a:t>
            </a:r>
          </a:p>
          <a:p>
            <a:pPr algn="ctr" eaLnBrk="0" hangingPunct="0"/>
            <a:r>
              <a:rPr lang="en-AU" sz="1600" dirty="0" smtClean="0">
                <a:solidFill>
                  <a:srgbClr val="000000"/>
                </a:solidFill>
              </a:rPr>
              <a:t>01/02/14, </a:t>
            </a:r>
            <a:r>
              <a:rPr lang="en-AU" sz="1600" dirty="0">
                <a:solidFill>
                  <a:srgbClr val="000000"/>
                </a:solidFill>
              </a:rPr>
              <a:t>3.1, 3, 1</a:t>
            </a:r>
          </a:p>
          <a:p>
            <a:pPr algn="ctr" eaLnBrk="0" hangingPunct="0"/>
            <a:r>
              <a:rPr lang="en-AU" sz="1600" dirty="0" smtClean="0">
                <a:solidFill>
                  <a:srgbClr val="000000"/>
                </a:solidFill>
              </a:rPr>
              <a:t>01/03/14, </a:t>
            </a:r>
            <a:r>
              <a:rPr lang="en-AU" sz="1600" dirty="0">
                <a:solidFill>
                  <a:srgbClr val="000000"/>
                </a:solidFill>
              </a:rPr>
              <a:t>3.1, 3, 1</a:t>
            </a:r>
          </a:p>
          <a:p>
            <a:pPr algn="ctr" eaLnBrk="0" hangingPunct="0"/>
            <a:r>
              <a:rPr lang="en-AU" sz="1600" dirty="0" smtClean="0">
                <a:solidFill>
                  <a:srgbClr val="000000"/>
                </a:solidFill>
              </a:rPr>
              <a:t>01/10/15, </a:t>
            </a:r>
            <a:r>
              <a:rPr lang="en-AU" sz="1600" dirty="0">
                <a:solidFill>
                  <a:srgbClr val="000000"/>
                </a:solidFill>
              </a:rPr>
              <a:t>3.1, 3, 1</a:t>
            </a: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  <a:p>
            <a:pPr algn="ctr" eaLnBrk="0" hangingPunct="0"/>
            <a:endParaRPr lang="en-AU" sz="1600" dirty="0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669233" y="3388891"/>
            <a:ext cx="3271439" cy="1309108"/>
            <a:chOff x="2669233" y="3388891"/>
            <a:chExt cx="3271439" cy="130910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675235" y="3382889"/>
              <a:ext cx="766909" cy="778913"/>
            </a:xfrm>
            <a:prstGeom prst="rect">
              <a:avLst/>
            </a:prstGeom>
          </p:spPr>
        </p:pic>
        <p:sp>
          <p:nvSpPr>
            <p:cNvPr id="76" name="Text Box 63"/>
            <p:cNvSpPr txBox="1">
              <a:spLocks noChangeArrowheads="1"/>
            </p:cNvSpPr>
            <p:nvPr/>
          </p:nvSpPr>
          <p:spPr bwMode="auto">
            <a:xfrm>
              <a:off x="3437184" y="4331287"/>
              <a:ext cx="2503488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AU" dirty="0" smtClean="0">
                  <a:solidFill>
                    <a:srgbClr val="000000"/>
                  </a:solidFill>
                </a:rPr>
                <a:t>Magic BSS  Button</a:t>
              </a:r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77" name="Line 64"/>
            <p:cNvSpPr>
              <a:spLocks noChangeShapeType="1"/>
            </p:cNvSpPr>
            <p:nvPr/>
          </p:nvSpPr>
          <p:spPr bwMode="auto">
            <a:xfrm flipH="1" flipV="1">
              <a:off x="3448145" y="4165107"/>
              <a:ext cx="242505" cy="2036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80" name="Text Box 18"/>
          <p:cNvSpPr txBox="1">
            <a:spLocks noChangeArrowheads="1"/>
          </p:cNvSpPr>
          <p:nvPr/>
        </p:nvSpPr>
        <p:spPr bwMode="auto">
          <a:xfrm>
            <a:off x="2423788" y="3014170"/>
            <a:ext cx="1584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AU" dirty="0" smtClean="0">
                <a:solidFill>
                  <a:srgbClr val="FF0000"/>
                </a:solidFill>
              </a:rPr>
              <a:t>Have fish </a:t>
            </a:r>
            <a:r>
              <a:rPr lang="en-AU" dirty="0">
                <a:solidFill>
                  <a:srgbClr val="FF0000"/>
                </a:solidFill>
              </a:rPr>
              <a:t>data!</a:t>
            </a:r>
          </a:p>
        </p:txBody>
      </p:sp>
    </p:spTree>
    <p:extLst>
      <p:ext uri="{BB962C8B-B14F-4D97-AF65-F5344CB8AC3E}">
        <p14:creationId xmlns:p14="http://schemas.microsoft.com/office/powerpoint/2010/main" val="32389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875E-6 3.7037E-7 C 0.03294 3.7037E-7 0.06002 -0.02847 0.06002 -0.06296 C 0.06002 -0.10394 0.02995 -0.11852 0.01198 -0.12477 L -0.01198 -0.13102 C -0.02995 -0.1375 -0.06003 -0.15324 -0.06003 -0.19931 C -0.06003 -0.2287 -0.03294 -0.26204 1.875E-6 -0.26204 C 0.03294 -0.26204 0.06002 -0.2287 0.06002 -0.19931 C 0.06002 -0.15324 0.02995 -0.1375 0.01198 -0.13102 L -0.01198 -0.12477 C -0.02995 -0.11852 -0.06003 -0.10394 -0.06003 -0.06296 C -0.06003 -0.02847 -0.03294 3.7037E-7 1.875E-6 3.7037E-7 Z " pathEditMode="relative" rAng="0" ptsTypes="AAAAAAAAAAA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70" grpId="0"/>
      <p:bldP spid="177198" grpId="0" animBg="1"/>
      <p:bldP spid="71" grpId="0" animBg="1"/>
      <p:bldP spid="72" grpId="0" animBg="1"/>
      <p:bldP spid="73" grpId="0" animBg="1"/>
      <p:bldP spid="74" grpId="0" animBg="1"/>
      <p:bldP spid="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51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Current world of </a:t>
            </a:r>
            <a:r>
              <a:rPr lang="en-NZ" dirty="0" err="1" smtClean="0"/>
              <a:t>biodata</a:t>
            </a:r>
            <a:r>
              <a:rPr lang="en-NZ" dirty="0" smtClean="0"/>
              <a:t> sharing in NZ</a:t>
            </a:r>
            <a:endParaRPr lang="en-NZ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6898306"/>
              </p:ext>
            </p:extLst>
          </p:nvPr>
        </p:nvGraphicFramePr>
        <p:xfrm>
          <a:off x="735639" y="1342663"/>
          <a:ext cx="8128000" cy="4795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796759" y="2268638"/>
            <a:ext cx="32177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Data sitting in institutional or even private archives.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Data (existence) is generally not published.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Data is not discoverable.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Data is not reconcilable.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  <a:p>
            <a:r>
              <a:rPr lang="en-NZ" dirty="0" smtClean="0"/>
              <a:t>Lots of effort ($$) in “pulling data together”</a:t>
            </a:r>
            <a:endParaRPr lang="en-NZ" dirty="0"/>
          </a:p>
        </p:txBody>
      </p:sp>
      <p:sp>
        <p:nvSpPr>
          <p:cNvPr id="2" name="TextBox 1"/>
          <p:cNvSpPr txBox="1"/>
          <p:nvPr/>
        </p:nvSpPr>
        <p:spPr>
          <a:xfrm>
            <a:off x="159657" y="337663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source a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208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Operations of the </a:t>
            </a:r>
            <a:r>
              <a:rPr lang="en-NZ" dirty="0" err="1" smtClean="0"/>
              <a:t>biodata</a:t>
            </a:r>
            <a:r>
              <a:rPr lang="en-NZ" dirty="0" smtClean="0"/>
              <a:t> services stack</a:t>
            </a:r>
            <a:endParaRPr lang="en-NZ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18130097"/>
              </p:ext>
            </p:extLst>
          </p:nvPr>
        </p:nvGraphicFramePr>
        <p:xfrm>
          <a:off x="735639" y="636608"/>
          <a:ext cx="8128000" cy="5501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97600" y="563879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Standards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96742" y="600813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Guidelines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5883" y="6377463"/>
            <a:ext cx="4357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tools (e.g. vocabulary services)</a:t>
            </a:r>
            <a:endParaRPr lang="en-US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8800" y="5823465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BSS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811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57201"/>
            <a:ext cx="8991600" cy="1470025"/>
          </a:xfrm>
        </p:spPr>
        <p:txBody>
          <a:bodyPr>
            <a:normAutofit/>
          </a:bodyPr>
          <a:lstStyle/>
          <a:p>
            <a:r>
              <a:rPr lang="en-NZ" sz="4000" dirty="0"/>
              <a:t>A “Common </a:t>
            </a:r>
            <a:r>
              <a:rPr lang="en-NZ" sz="4000" dirty="0" err="1"/>
              <a:t>Biodata</a:t>
            </a:r>
            <a:r>
              <a:rPr lang="en-NZ" sz="4000" dirty="0"/>
              <a:t> Infrastructure”  CBI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2514600"/>
            <a:ext cx="6400800" cy="1752600"/>
          </a:xfrm>
        </p:spPr>
        <p:txBody>
          <a:bodyPr>
            <a:noAutofit/>
          </a:bodyPr>
          <a:lstStyle/>
          <a:p>
            <a:r>
              <a:rPr lang="en-NZ" sz="4400" dirty="0"/>
              <a:t>Synonyms:</a:t>
            </a:r>
          </a:p>
          <a:p>
            <a:r>
              <a:rPr lang="en-NZ" sz="4400" dirty="0"/>
              <a:t>“</a:t>
            </a:r>
            <a:r>
              <a:rPr lang="en-NZ" sz="4400" dirty="0" err="1"/>
              <a:t>Biodata</a:t>
            </a:r>
            <a:r>
              <a:rPr lang="en-NZ" sz="4400" dirty="0"/>
              <a:t> Services Stack”</a:t>
            </a:r>
          </a:p>
          <a:p>
            <a:r>
              <a:rPr lang="en-NZ" sz="4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79609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 dirty="0"/>
              <a:t>Federated bio observations data system</a:t>
            </a:r>
            <a:br>
              <a:rPr lang="en-NZ" sz="3200" dirty="0"/>
            </a:br>
            <a:r>
              <a:rPr lang="en-NZ" sz="3200" dirty="0"/>
              <a:t>What do we need?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dirty="0" smtClean="0"/>
              <a:t>Use of (in all ‘linked’ systems):</a:t>
            </a:r>
          </a:p>
          <a:p>
            <a:r>
              <a:rPr lang="en-NZ" dirty="0" smtClean="0"/>
              <a:t>Consistent geospatial / temporal context</a:t>
            </a:r>
          </a:p>
          <a:p>
            <a:r>
              <a:rPr lang="en-NZ" dirty="0" smtClean="0"/>
              <a:t>Consistent meta data (ANZLIC, ISO)</a:t>
            </a:r>
          </a:p>
          <a:p>
            <a:r>
              <a:rPr lang="en-NZ" dirty="0" smtClean="0"/>
              <a:t>Consistent taxa data (NZOR)</a:t>
            </a:r>
          </a:p>
          <a:p>
            <a:pPr marL="0" indent="0">
              <a:buNone/>
            </a:pPr>
            <a:r>
              <a:rPr lang="en-NZ" dirty="0" smtClean="0"/>
              <a:t>    _____________________________</a:t>
            </a:r>
          </a:p>
          <a:p>
            <a:pPr marL="0" indent="0">
              <a:buNone/>
            </a:pPr>
            <a:r>
              <a:rPr lang="en-NZ" i="1" dirty="0" smtClean="0"/>
              <a:t>These are harder…</a:t>
            </a:r>
            <a:endParaRPr lang="en-NZ" i="1" dirty="0"/>
          </a:p>
          <a:p>
            <a:r>
              <a:rPr lang="en-NZ" dirty="0" smtClean="0"/>
              <a:t>Consistent environmental feature vocabulary?</a:t>
            </a:r>
            <a:br>
              <a:rPr lang="en-NZ" dirty="0" smtClean="0"/>
            </a:br>
            <a:r>
              <a:rPr lang="en-NZ" sz="1600" dirty="0"/>
              <a:t>(e.g. river names, lake names, …)</a:t>
            </a:r>
          </a:p>
          <a:p>
            <a:r>
              <a:rPr lang="en-NZ" dirty="0" smtClean="0"/>
              <a:t>Consistent (institutional?) methods vocabulary</a:t>
            </a:r>
            <a:br>
              <a:rPr lang="en-NZ" dirty="0" smtClean="0"/>
            </a:br>
            <a:r>
              <a:rPr lang="en-NZ" sz="1400" dirty="0"/>
              <a:t>(use (national) standards as reference?)</a:t>
            </a:r>
          </a:p>
          <a:p>
            <a:r>
              <a:rPr lang="en-NZ" dirty="0" smtClean="0"/>
              <a:t>Consistent observations types vocabulary?</a:t>
            </a:r>
            <a:br>
              <a:rPr lang="en-NZ" dirty="0" smtClean="0"/>
            </a:br>
            <a:r>
              <a:rPr lang="en-NZ" sz="1400" dirty="0"/>
              <a:t>(units vocabulary, parameter vocabulary)</a:t>
            </a:r>
          </a:p>
          <a:p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1422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6201"/>
            <a:ext cx="8991600" cy="990600"/>
          </a:xfrm>
        </p:spPr>
        <p:txBody>
          <a:bodyPr>
            <a:normAutofit/>
          </a:bodyPr>
          <a:lstStyle/>
          <a:p>
            <a:r>
              <a:rPr lang="en-NZ" sz="4000" dirty="0"/>
              <a:t>A “Common </a:t>
            </a:r>
            <a:r>
              <a:rPr lang="en-NZ" sz="4000" dirty="0" err="1"/>
              <a:t>Biodata</a:t>
            </a:r>
            <a:r>
              <a:rPr lang="en-NZ" sz="4000" dirty="0"/>
              <a:t> Infrastructure”  CBI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914400"/>
            <a:ext cx="6400800" cy="609600"/>
          </a:xfrm>
        </p:spPr>
        <p:txBody>
          <a:bodyPr/>
          <a:lstStyle/>
          <a:p>
            <a:r>
              <a:rPr lang="en-NZ" dirty="0" smtClean="0"/>
              <a:t>Use-Cases / Why do we need it?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1828800"/>
            <a:ext cx="7462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Users: DOC, </a:t>
            </a:r>
            <a:r>
              <a:rPr lang="en-NZ" dirty="0" err="1"/>
              <a:t>MfE</a:t>
            </a:r>
            <a:r>
              <a:rPr lang="en-NZ" dirty="0"/>
              <a:t>, MPI, Primary Sector, Stats NZ, Regional Councils, CRIs, NGOs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40767" y="2412760"/>
            <a:ext cx="544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Uses: States/Trends (</a:t>
            </a:r>
            <a:r>
              <a:rPr lang="en-NZ" dirty="0" err="1"/>
              <a:t>SoE</a:t>
            </a:r>
            <a:r>
              <a:rPr lang="en-NZ" dirty="0"/>
              <a:t>), Tier 1 statistics, Research, </a:t>
            </a:r>
            <a:r>
              <a:rPr lang="en-NZ" b="1" dirty="0">
                <a:solidFill>
                  <a:srgbClr val="FF0000"/>
                </a:solidFill>
              </a:rPr>
              <a:t>???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6601" y="6172200"/>
            <a:ext cx="6645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Data Providers: CRIs, DOC, Regional Councils, </a:t>
            </a:r>
            <a:r>
              <a:rPr lang="en-NZ" dirty="0" err="1"/>
              <a:t>Te</a:t>
            </a:r>
            <a:r>
              <a:rPr lang="en-NZ" dirty="0"/>
              <a:t> Papa, NGOs, Citizens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1" y="3886200"/>
            <a:ext cx="11240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CBI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962400" y="4657130"/>
            <a:ext cx="1447800" cy="12864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019801" y="4648200"/>
            <a:ext cx="1" cy="1362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6324600" y="4657130"/>
            <a:ext cx="1752602" cy="13448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962400" y="2781587"/>
            <a:ext cx="1752602" cy="13448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324601" y="2895601"/>
            <a:ext cx="819151" cy="12307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6019800" y="2772657"/>
            <a:ext cx="1" cy="1362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848600" y="3315781"/>
            <a:ext cx="2084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i="1" dirty="0"/>
              <a:t>Information Feedback </a:t>
            </a:r>
          </a:p>
          <a:p>
            <a:r>
              <a:rPr lang="en-NZ" sz="1600" i="1" dirty="0"/>
              <a:t>(improved models, </a:t>
            </a:r>
            <a:r>
              <a:rPr lang="en-NZ" sz="1600" i="1" dirty="0" err="1"/>
              <a:t>etc</a:t>
            </a:r>
            <a:r>
              <a:rPr lang="en-NZ" sz="1600" i="1" dirty="0"/>
              <a:t>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914106" y="3511000"/>
            <a:ext cx="15166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i="1" dirty="0"/>
              <a:t>Uses determine </a:t>
            </a:r>
          </a:p>
          <a:p>
            <a:r>
              <a:rPr lang="en-NZ" sz="1600" i="1" dirty="0"/>
              <a:t>specification</a:t>
            </a:r>
          </a:p>
        </p:txBody>
      </p:sp>
      <p:cxnSp>
        <p:nvCxnSpPr>
          <p:cNvPr id="33" name="Elbow Connector 32"/>
          <p:cNvCxnSpPr>
            <a:endCxn id="8" idx="1"/>
          </p:cNvCxnSpPr>
          <p:nvPr/>
        </p:nvCxnSpPr>
        <p:spPr>
          <a:xfrm>
            <a:off x="3430802" y="2782093"/>
            <a:ext cx="1903198" cy="1565773"/>
          </a:xfrm>
          <a:prstGeom prst="bentConnector3">
            <a:avLst>
              <a:gd name="adj1" fmla="val -13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 rot="5400000">
            <a:off x="6477000" y="2971802"/>
            <a:ext cx="1371602" cy="1219201"/>
          </a:xfrm>
          <a:prstGeom prst="bentConnector3">
            <a:avLst>
              <a:gd name="adj1" fmla="val 10024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ular Callout 44"/>
          <p:cNvSpPr/>
          <p:nvPr/>
        </p:nvSpPr>
        <p:spPr>
          <a:xfrm>
            <a:off x="7924800" y="4267204"/>
            <a:ext cx="2733678" cy="1676397"/>
          </a:xfrm>
          <a:prstGeom prst="wedgeRectCallout">
            <a:avLst>
              <a:gd name="adj1" fmla="val -107297"/>
              <a:gd name="adj2" fmla="val -377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NZ" dirty="0"/>
              <a:t>Can include:</a:t>
            </a:r>
          </a:p>
          <a:p>
            <a:r>
              <a:rPr lang="en-NZ" dirty="0"/>
              <a:t>Reporting Tools</a:t>
            </a:r>
          </a:p>
          <a:p>
            <a:r>
              <a:rPr lang="en-NZ" dirty="0"/>
              <a:t>Products / Analytical Tools</a:t>
            </a:r>
          </a:p>
          <a:p>
            <a:r>
              <a:rPr lang="en-NZ" dirty="0"/>
              <a:t>Standards</a:t>
            </a:r>
          </a:p>
          <a:p>
            <a:r>
              <a:rPr lang="en-NZ" dirty="0"/>
              <a:t>Data Management Tools</a:t>
            </a:r>
          </a:p>
          <a:p>
            <a:r>
              <a:rPr lang="en-NZ" dirty="0"/>
              <a:t>Monitoring Tools</a:t>
            </a:r>
          </a:p>
        </p:txBody>
      </p:sp>
    </p:spTree>
    <p:extLst>
      <p:ext uri="{BB962C8B-B14F-4D97-AF65-F5344CB8AC3E}">
        <p14:creationId xmlns:p14="http://schemas.microsoft.com/office/powerpoint/2010/main" val="325290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4183" y="1"/>
            <a:ext cx="8991600" cy="1470025"/>
          </a:xfrm>
        </p:spPr>
        <p:txBody>
          <a:bodyPr>
            <a:normAutofit/>
          </a:bodyPr>
          <a:lstStyle/>
          <a:p>
            <a:r>
              <a:rPr lang="en-NZ" sz="4000" dirty="0"/>
              <a:t>A “Common </a:t>
            </a:r>
            <a:r>
              <a:rPr lang="en-NZ" sz="4000" dirty="0" err="1"/>
              <a:t>Biodata</a:t>
            </a:r>
            <a:r>
              <a:rPr lang="en-NZ" sz="4000" dirty="0"/>
              <a:t> Infrastructure”  CBI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1295400"/>
            <a:ext cx="6400800" cy="1752600"/>
          </a:xfrm>
        </p:spPr>
        <p:txBody>
          <a:bodyPr/>
          <a:lstStyle/>
          <a:p>
            <a:r>
              <a:rPr lang="en-NZ" dirty="0" smtClean="0"/>
              <a:t>Information Types to be managed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2286000"/>
            <a:ext cx="8458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NZ" dirty="0"/>
              <a:t>We are dealing with Sampling data – need vocabularies to ensure consistency</a:t>
            </a:r>
            <a:br>
              <a:rPr lang="en-NZ" dirty="0"/>
            </a:br>
            <a:r>
              <a:rPr lang="en-NZ" dirty="0"/>
              <a:t>Sampling data types: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NZ" dirty="0"/>
              <a:t>Survey Data (Systematic, well-defined scope)</a:t>
            </a:r>
            <a:br>
              <a:rPr lang="en-NZ" dirty="0"/>
            </a:br>
            <a:r>
              <a:rPr lang="en-NZ" dirty="0"/>
              <a:t>geo-</a:t>
            </a:r>
            <a:r>
              <a:rPr lang="en-NZ" dirty="0" err="1"/>
              <a:t>chrono</a:t>
            </a:r>
            <a:r>
              <a:rPr lang="en-NZ" dirty="0"/>
              <a:t>-taxa mapping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NZ" dirty="0"/>
              <a:t>Ad-hoc data: Collections, Citizen Science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dirty="0"/>
              <a:t>Vocabularies, e.g. Taxonomies (e.g. NZOR, soil classification)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NZ" dirty="0"/>
              <a:t>Includes metadata about entities in vocabularies (e.g. origin / occurrence)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dirty="0"/>
              <a:t>Descriptive Information about entities within a vocabulary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dirty="0"/>
              <a:t>Need to ensure contextual information can be integrated!</a:t>
            </a:r>
            <a:br>
              <a:rPr lang="en-NZ" dirty="0"/>
            </a:br>
            <a:r>
              <a:rPr lang="en-NZ" dirty="0"/>
              <a:t>E.g. climate, land cover etc. 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NZ" dirty="0"/>
          </a:p>
          <a:p>
            <a:pPr marL="742950" lvl="1" indent="-285750">
              <a:buFont typeface="Arial" pitchFamily="34" charset="0"/>
              <a:buChar char="•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2146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122" y="195002"/>
            <a:ext cx="7818120" cy="868680"/>
          </a:xfrm>
        </p:spPr>
        <p:txBody>
          <a:bodyPr/>
          <a:lstStyle/>
          <a:p>
            <a:r>
              <a:rPr lang="en-NZ" dirty="0" smtClean="0"/>
              <a:t>The “Interoperability” Problem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7392" y="1005293"/>
            <a:ext cx="7726680" cy="548640"/>
          </a:xfrm>
        </p:spPr>
        <p:txBody>
          <a:bodyPr/>
          <a:lstStyle/>
          <a:p>
            <a:pPr marL="0" indent="0">
              <a:buNone/>
            </a:pPr>
            <a:r>
              <a:rPr lang="en-NZ" dirty="0" smtClean="0"/>
              <a:t>“We </a:t>
            </a:r>
            <a:r>
              <a:rPr lang="en-NZ" dirty="0"/>
              <a:t>want </a:t>
            </a:r>
            <a:r>
              <a:rPr lang="en-NZ" dirty="0" smtClean="0"/>
              <a:t>all information </a:t>
            </a:r>
            <a:r>
              <a:rPr lang="en-NZ" dirty="0"/>
              <a:t>to </a:t>
            </a:r>
            <a:r>
              <a:rPr lang="en-NZ" dirty="0" smtClean="0"/>
              <a:t>be accessible.”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796" y="1927952"/>
            <a:ext cx="9157423" cy="3427302"/>
          </a:xfrm>
        </p:spPr>
        <p:txBody>
          <a:bodyPr/>
          <a:lstStyle/>
          <a:p>
            <a:pPr marL="0" indent="0">
              <a:buNone/>
            </a:pPr>
            <a:r>
              <a:rPr lang="en-NZ" dirty="0" smtClean="0"/>
              <a:t>What does that mean?</a:t>
            </a:r>
          </a:p>
          <a:p>
            <a:r>
              <a:rPr lang="en-NZ" dirty="0" smtClean="0"/>
              <a:t>User can discover information (space, time, topic) enabled through </a:t>
            </a:r>
            <a:r>
              <a:rPr lang="en-NZ" b="1" dirty="0" smtClean="0"/>
              <a:t>well-defined</a:t>
            </a:r>
            <a:r>
              <a:rPr lang="en-NZ" dirty="0" smtClean="0"/>
              <a:t> interfaces.</a:t>
            </a:r>
          </a:p>
          <a:p>
            <a:r>
              <a:rPr lang="en-NZ" dirty="0" smtClean="0"/>
              <a:t>User can understand and assess information (relevance) for example enabled through </a:t>
            </a:r>
            <a:r>
              <a:rPr lang="en-NZ" b="1" dirty="0" smtClean="0"/>
              <a:t>well-defined</a:t>
            </a:r>
            <a:r>
              <a:rPr lang="en-NZ" dirty="0" smtClean="0"/>
              <a:t> vocabularies.</a:t>
            </a:r>
          </a:p>
          <a:p>
            <a:r>
              <a:rPr lang="en-NZ" dirty="0" smtClean="0"/>
              <a:t>User can access information through </a:t>
            </a:r>
            <a:r>
              <a:rPr lang="en-NZ" b="1" dirty="0" smtClean="0"/>
              <a:t>well-defined</a:t>
            </a:r>
            <a:r>
              <a:rPr lang="en-NZ" dirty="0" smtClean="0"/>
              <a:t> protocols.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1589817" y="5355254"/>
            <a:ext cx="6430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b="1" dirty="0">
                <a:solidFill>
                  <a:srgbClr val="FF0000"/>
                </a:solidFill>
              </a:rPr>
              <a:t>Notes:	Users can be many men and robots!</a:t>
            </a:r>
          </a:p>
          <a:p>
            <a:r>
              <a:rPr lang="en-NZ" b="1" dirty="0">
                <a:solidFill>
                  <a:srgbClr val="FF0000"/>
                </a:solidFill>
              </a:rPr>
              <a:t>		Information can come from </a:t>
            </a:r>
            <a:r>
              <a:rPr lang="en-NZ" b="1" dirty="0" smtClean="0">
                <a:solidFill>
                  <a:srgbClr val="FF0000"/>
                </a:solidFill>
              </a:rPr>
              <a:t>many data sources</a:t>
            </a:r>
            <a:endParaRPr lang="en-N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46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p Arrow 2"/>
          <p:cNvSpPr/>
          <p:nvPr/>
        </p:nvSpPr>
        <p:spPr>
          <a:xfrm>
            <a:off x="6272071" y="4419600"/>
            <a:ext cx="2445379" cy="1600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228600"/>
            <a:ext cx="8229600" cy="1143000"/>
          </a:xfrm>
        </p:spPr>
        <p:txBody>
          <a:bodyPr/>
          <a:lstStyle/>
          <a:p>
            <a:r>
              <a:rPr lang="en-NZ" dirty="0" smtClean="0"/>
              <a:t>Use case: Regional Councils - HBRC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4343400" y="914400"/>
            <a:ext cx="5752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Tabulation of ‘connected environmental parameters’</a:t>
            </a:r>
            <a:br>
              <a:rPr lang="en-NZ" dirty="0"/>
            </a:br>
            <a:r>
              <a:rPr lang="en-NZ" dirty="0"/>
              <a:t>derived through interpolation/aggregation (rules required!)</a:t>
            </a:r>
          </a:p>
          <a:p>
            <a:r>
              <a:rPr lang="en-NZ" dirty="0"/>
              <a:t>x/y, date/time, parameter1, parameter 2, 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43400" y="2209801"/>
            <a:ext cx="2779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Tabulations of parameters</a:t>
            </a:r>
          </a:p>
          <a:p>
            <a:r>
              <a:rPr lang="en-NZ" dirty="0"/>
              <a:t>x/y, date/time, parameter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36378" y="2209801"/>
            <a:ext cx="2779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Tabulations of parameters</a:t>
            </a:r>
          </a:p>
          <a:p>
            <a:r>
              <a:rPr lang="en-NZ" dirty="0"/>
              <a:t>x/y, date/time, parameter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01836" y="6336268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Survey 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16436" y="6324600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Survey 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31016" y="5574268"/>
            <a:ext cx="2082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Metadata Standards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06309" y="5193268"/>
            <a:ext cx="450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Observation and Measurement Nomenclature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81601" y="4812268"/>
            <a:ext cx="2256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Taxonomic vocabulary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62558" y="4038600"/>
            <a:ext cx="2243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Standardized datasets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43400" y="4419600"/>
            <a:ext cx="331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Standardized formats / templates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28498" y="3352800"/>
            <a:ext cx="2834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Authoritative Data Archive 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00298" y="3364468"/>
            <a:ext cx="2834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Authoritative Data Archive 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0" y="3352800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Data Archiving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00200" y="6412468"/>
            <a:ext cx="1611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Data Collection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1" y="5105400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Data Homogenization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00201" y="6019800"/>
            <a:ext cx="961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Data QA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24000" y="2286000"/>
            <a:ext cx="1440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Data Delivery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37264" y="1078469"/>
            <a:ext cx="1891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Data Connection /</a:t>
            </a:r>
            <a:br>
              <a:rPr lang="en-NZ" dirty="0"/>
            </a:br>
            <a:r>
              <a:rPr lang="en-NZ" dirty="0"/>
              <a:t>Amalgamation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52252" y="632460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Survey x..</a:t>
            </a:r>
          </a:p>
        </p:txBody>
      </p:sp>
      <p:sp>
        <p:nvSpPr>
          <p:cNvPr id="24" name="Up Arrow 23"/>
          <p:cNvSpPr/>
          <p:nvPr/>
        </p:nvSpPr>
        <p:spPr>
          <a:xfrm>
            <a:off x="6172201" y="3657600"/>
            <a:ext cx="2445379" cy="42493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5" name="Up Arrow 24"/>
          <p:cNvSpPr/>
          <p:nvPr/>
        </p:nvSpPr>
        <p:spPr>
          <a:xfrm>
            <a:off x="6165222" y="2895600"/>
            <a:ext cx="2445379" cy="42493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6" name="Up Arrow 25"/>
          <p:cNvSpPr/>
          <p:nvPr/>
        </p:nvSpPr>
        <p:spPr>
          <a:xfrm>
            <a:off x="6158243" y="1828800"/>
            <a:ext cx="2445379" cy="42493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7025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0857" y="274638"/>
            <a:ext cx="10711543" cy="1143000"/>
          </a:xfrm>
        </p:spPr>
        <p:txBody>
          <a:bodyPr>
            <a:normAutofit/>
          </a:bodyPr>
          <a:lstStyle/>
          <a:p>
            <a:r>
              <a:rPr lang="en-NZ" dirty="0"/>
              <a:t>The “</a:t>
            </a:r>
            <a:r>
              <a:rPr lang="en-NZ" dirty="0" smtClean="0"/>
              <a:t>Interoperability Problem”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774" y="2335579"/>
            <a:ext cx="10599626" cy="3625387"/>
          </a:xfrm>
        </p:spPr>
        <p:txBody>
          <a:bodyPr/>
          <a:lstStyle/>
          <a:p>
            <a:r>
              <a:rPr lang="en-NZ" dirty="0" smtClean="0"/>
              <a:t>Only information that is </a:t>
            </a:r>
            <a:r>
              <a:rPr lang="en-NZ" b="1" dirty="0" smtClean="0"/>
              <a:t>well</a:t>
            </a:r>
            <a:r>
              <a:rPr lang="en-NZ" dirty="0" smtClean="0"/>
              <a:t> </a:t>
            </a:r>
            <a:r>
              <a:rPr lang="en-NZ" b="1" dirty="0" smtClean="0"/>
              <a:t>managed</a:t>
            </a:r>
            <a:r>
              <a:rPr lang="en-NZ" dirty="0" smtClean="0"/>
              <a:t> is discoverable, understandable and accessible. </a:t>
            </a:r>
          </a:p>
          <a:p>
            <a:r>
              <a:rPr lang="en-NZ" dirty="0" smtClean="0"/>
              <a:t>Information management starts and information capture / generation (e.g. in the field).</a:t>
            </a:r>
          </a:p>
          <a:p>
            <a:r>
              <a:rPr lang="en-NZ" dirty="0" smtClean="0"/>
              <a:t>Federated </a:t>
            </a:r>
            <a:r>
              <a:rPr lang="en-NZ" dirty="0" smtClean="0"/>
              <a:t>information </a:t>
            </a:r>
            <a:r>
              <a:rPr lang="en-NZ" dirty="0" smtClean="0"/>
              <a:t>management and access is enabled through </a:t>
            </a:r>
            <a:r>
              <a:rPr lang="en-NZ" b="1" dirty="0" smtClean="0"/>
              <a:t>standards</a:t>
            </a:r>
            <a:r>
              <a:rPr lang="en-NZ" dirty="0" smtClean="0"/>
              <a:t>.</a:t>
            </a:r>
            <a:endParaRPr lang="en-NZ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01797" y="1192580"/>
            <a:ext cx="7726680" cy="548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NZ" dirty="0" smtClean="0"/>
              <a:t>“We want all information to be accessible”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5686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038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 smtClean="0"/>
              <a:t>What do we need to be able to federate </a:t>
            </a:r>
            <a:r>
              <a:rPr lang="en-NZ" dirty="0" err="1" smtClean="0"/>
              <a:t>biodata</a:t>
            </a:r>
            <a:r>
              <a:rPr lang="en-NZ" dirty="0" smtClean="0"/>
              <a:t>?</a:t>
            </a:r>
            <a:br>
              <a:rPr lang="en-NZ" dirty="0" smtClean="0"/>
            </a:br>
            <a:r>
              <a:rPr lang="en-NZ" b="1" dirty="0" smtClean="0">
                <a:solidFill>
                  <a:srgbClr val="FF0000"/>
                </a:solidFill>
              </a:rPr>
              <a:t>“</a:t>
            </a:r>
            <a:r>
              <a:rPr lang="en-NZ" b="1" dirty="0" err="1" smtClean="0">
                <a:solidFill>
                  <a:srgbClr val="FF0000"/>
                </a:solidFill>
              </a:rPr>
              <a:t>Jochen’s</a:t>
            </a:r>
            <a:r>
              <a:rPr lang="en-NZ" b="1" dirty="0" smtClean="0">
                <a:solidFill>
                  <a:srgbClr val="FF0000"/>
                </a:solidFill>
              </a:rPr>
              <a:t> thoughts”</a:t>
            </a:r>
            <a:endParaRPr lang="en-N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6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53143" y="274638"/>
            <a:ext cx="10929257" cy="1143000"/>
          </a:xfrm>
        </p:spPr>
        <p:txBody>
          <a:bodyPr/>
          <a:lstStyle/>
          <a:p>
            <a:pPr algn="ctr"/>
            <a:r>
              <a:rPr lang="en-NZ" sz="3200" dirty="0"/>
              <a:t>Towards a New Zealand interoperable </a:t>
            </a:r>
            <a:r>
              <a:rPr lang="en-NZ" sz="3200" dirty="0" err="1"/>
              <a:t>biodata</a:t>
            </a:r>
            <a:r>
              <a:rPr lang="en-NZ" sz="3200" dirty="0"/>
              <a:t> </a:t>
            </a:r>
            <a:r>
              <a:rPr lang="en-NZ" sz="3200" dirty="0" smtClean="0"/>
              <a:t>infrastructure</a:t>
            </a:r>
            <a:br>
              <a:rPr lang="en-NZ" sz="3200" dirty="0" smtClean="0"/>
            </a:br>
            <a:r>
              <a:rPr lang="en-NZ" sz="3200" dirty="0" smtClean="0"/>
              <a:t>- </a:t>
            </a:r>
            <a:r>
              <a:rPr lang="en-NZ" sz="3200" dirty="0" err="1" smtClean="0"/>
              <a:t>strawperson</a:t>
            </a:r>
            <a:r>
              <a:rPr lang="en-NZ" sz="3200" dirty="0" smtClean="0"/>
              <a:t> -</a:t>
            </a:r>
            <a:endParaRPr lang="en-NZ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09487" y="1823844"/>
            <a:ext cx="8907692" cy="37553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b="1" dirty="0" smtClean="0"/>
              <a:t>Data Management</a:t>
            </a:r>
          </a:p>
          <a:p>
            <a:r>
              <a:rPr lang="en-NZ" dirty="0" smtClean="0"/>
              <a:t>Consistent Metadata</a:t>
            </a:r>
          </a:p>
          <a:p>
            <a:r>
              <a:rPr lang="en-NZ" dirty="0" smtClean="0"/>
              <a:t>Consistent Taxa descriptors</a:t>
            </a:r>
          </a:p>
          <a:p>
            <a:r>
              <a:rPr lang="en-NZ" dirty="0" smtClean="0"/>
              <a:t>Consistent reference information (geospatial, temporal)</a:t>
            </a:r>
          </a:p>
          <a:p>
            <a:r>
              <a:rPr lang="en-NZ" dirty="0" smtClean="0"/>
              <a:t>Consistent description of data (parameter, method, etc.)</a:t>
            </a:r>
          </a:p>
          <a:p>
            <a:pPr marL="0" indent="0">
              <a:buNone/>
            </a:pPr>
            <a:r>
              <a:rPr lang="en-NZ" b="1" dirty="0" smtClean="0"/>
              <a:t>Delivery</a:t>
            </a:r>
          </a:p>
          <a:p>
            <a:r>
              <a:rPr lang="en-NZ" dirty="0" smtClean="0"/>
              <a:t>Agreed open standard web services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4721" y="356932"/>
            <a:ext cx="8229600" cy="877508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Information Management made consistent through a “services stack”</a:t>
            </a:r>
            <a:br>
              <a:rPr lang="en-NZ" dirty="0" smtClean="0"/>
            </a:br>
            <a:r>
              <a:rPr lang="en-NZ" dirty="0" smtClean="0"/>
              <a:t>- </a:t>
            </a:r>
            <a:r>
              <a:rPr lang="en-NZ" dirty="0" err="1" smtClean="0"/>
              <a:t>biodata</a:t>
            </a:r>
            <a:r>
              <a:rPr lang="en-NZ" dirty="0" smtClean="0"/>
              <a:t> -</a:t>
            </a:r>
            <a:endParaRPr lang="en-NZ" dirty="0"/>
          </a:p>
        </p:txBody>
      </p:sp>
      <p:sp>
        <p:nvSpPr>
          <p:cNvPr id="10" name="Can 1824"/>
          <p:cNvSpPr/>
          <p:nvPr/>
        </p:nvSpPr>
        <p:spPr>
          <a:xfrm>
            <a:off x="7147559" y="3291646"/>
            <a:ext cx="3086735" cy="1051560"/>
          </a:xfrm>
          <a:prstGeom prst="can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de-DE" sz="1600" dirty="0" smtClean="0">
                <a:solidFill>
                  <a:schemeClr val="tx1"/>
                </a:solidFill>
              </a:rPr>
              <a:t>Instutiutional Data  Archives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1" name="Can 1824"/>
          <p:cNvSpPr/>
          <p:nvPr/>
        </p:nvSpPr>
        <p:spPr>
          <a:xfrm>
            <a:off x="9352552" y="4810201"/>
            <a:ext cx="914400" cy="1051560"/>
          </a:xfrm>
          <a:prstGeom prst="can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de-DE" sz="1600" dirty="0" smtClean="0">
                <a:solidFill>
                  <a:schemeClr val="tx1"/>
                </a:solidFill>
              </a:rPr>
              <a:t>DS1</a:t>
            </a:r>
            <a:endParaRPr lang="de-DE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de-DE" sz="1600" dirty="0" smtClean="0">
                <a:solidFill>
                  <a:schemeClr val="tx1"/>
                </a:solidFill>
              </a:rPr>
              <a:t>(FFDB)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Can 1824"/>
          <p:cNvSpPr/>
          <p:nvPr/>
        </p:nvSpPr>
        <p:spPr>
          <a:xfrm>
            <a:off x="8290560" y="4810201"/>
            <a:ext cx="914400" cy="1051560"/>
          </a:xfrm>
          <a:prstGeom prst="can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de-DE" sz="1600" dirty="0" smtClean="0">
                <a:solidFill>
                  <a:schemeClr val="tx1"/>
                </a:solidFill>
              </a:rPr>
              <a:t>DS2</a:t>
            </a:r>
            <a:endParaRPr lang="de-DE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de-DE" sz="1600" dirty="0" smtClean="0">
                <a:solidFill>
                  <a:schemeClr val="tx1"/>
                </a:solidFill>
              </a:rPr>
              <a:t>(LAKESPI)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Can 1824"/>
          <p:cNvSpPr/>
          <p:nvPr/>
        </p:nvSpPr>
        <p:spPr>
          <a:xfrm>
            <a:off x="7284720" y="4810201"/>
            <a:ext cx="914400" cy="1051560"/>
          </a:xfrm>
          <a:prstGeom prst="can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de-DE" sz="1600" dirty="0" smtClean="0">
                <a:solidFill>
                  <a:schemeClr val="tx1"/>
                </a:solidFill>
              </a:rPr>
              <a:t>DS3</a:t>
            </a:r>
            <a:endParaRPr lang="de-DE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de-DE" sz="1600" dirty="0">
                <a:solidFill>
                  <a:schemeClr val="tx1"/>
                </a:solidFill>
              </a:rPr>
              <a:t>...</a:t>
            </a:r>
          </a:p>
        </p:txBody>
      </p:sp>
      <p:sp>
        <p:nvSpPr>
          <p:cNvPr id="14" name="Can 1824"/>
          <p:cNvSpPr/>
          <p:nvPr/>
        </p:nvSpPr>
        <p:spPr>
          <a:xfrm>
            <a:off x="6222144" y="1809876"/>
            <a:ext cx="4001135" cy="1051560"/>
          </a:xfrm>
          <a:prstGeom prst="can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de-DE" sz="1600" dirty="0">
                <a:solidFill>
                  <a:schemeClr val="tx1"/>
                </a:solidFill>
              </a:rPr>
              <a:t>Web </a:t>
            </a:r>
            <a:r>
              <a:rPr lang="de-DE" sz="1600" dirty="0" smtClean="0">
                <a:solidFill>
                  <a:schemeClr val="tx1"/>
                </a:solidFill>
              </a:rPr>
              <a:t>Delivery Systems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5" name="Can 1824"/>
          <p:cNvSpPr/>
          <p:nvPr/>
        </p:nvSpPr>
        <p:spPr>
          <a:xfrm>
            <a:off x="6233160" y="4823264"/>
            <a:ext cx="914400" cy="1051560"/>
          </a:xfrm>
          <a:prstGeom prst="can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de-DE" sz="1600" dirty="0" smtClean="0">
                <a:solidFill>
                  <a:schemeClr val="tx1"/>
                </a:solidFill>
              </a:rPr>
              <a:t>Dataset 1</a:t>
            </a:r>
            <a:endParaRPr lang="de-DE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de-DE" sz="1600" dirty="0">
                <a:solidFill>
                  <a:schemeClr val="tx1"/>
                </a:solidFill>
              </a:rPr>
              <a:t>...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690360" y="2861436"/>
            <a:ext cx="29929" cy="1948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741920" y="4388927"/>
            <a:ext cx="0" cy="444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8793480" y="4388927"/>
            <a:ext cx="0" cy="444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9799320" y="4401878"/>
            <a:ext cx="0" cy="444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2026920" y="1108394"/>
            <a:ext cx="3958044" cy="5566727"/>
            <a:chOff x="2026920" y="1108394"/>
            <a:chExt cx="3958044" cy="5566727"/>
          </a:xfrm>
        </p:grpSpPr>
        <p:sp>
          <p:nvSpPr>
            <p:cNvPr id="4" name="Can 1824"/>
            <p:cNvSpPr/>
            <p:nvPr/>
          </p:nvSpPr>
          <p:spPr>
            <a:xfrm>
              <a:off x="2069240" y="2159954"/>
              <a:ext cx="2197960" cy="949007"/>
            </a:xfrm>
            <a:prstGeom prst="can">
              <a:avLst>
                <a:gd name="adj" fmla="val 26377"/>
              </a:avLst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1600" dirty="0">
                  <a:solidFill>
                    <a:schemeClr val="bg1"/>
                  </a:solidFill>
                </a:rPr>
                <a:t>Metadata</a:t>
              </a:r>
            </a:p>
            <a:p>
              <a:pPr algn="ctr">
                <a:defRPr/>
              </a:pPr>
              <a:r>
                <a:rPr lang="de-DE" sz="1600" dirty="0">
                  <a:solidFill>
                    <a:schemeClr val="bg1"/>
                  </a:solidFill>
                </a:rPr>
                <a:t>Services</a:t>
              </a:r>
            </a:p>
          </p:txBody>
        </p:sp>
        <p:sp>
          <p:nvSpPr>
            <p:cNvPr id="6" name="Can 1824"/>
            <p:cNvSpPr/>
            <p:nvPr/>
          </p:nvSpPr>
          <p:spPr>
            <a:xfrm>
              <a:off x="2069240" y="3257234"/>
              <a:ext cx="2197960" cy="1086167"/>
            </a:xfrm>
            <a:prstGeom prst="can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1600" dirty="0">
                  <a:solidFill>
                    <a:schemeClr val="bg1"/>
                  </a:solidFill>
                </a:rPr>
                <a:t>Taxonomic Information Services</a:t>
              </a:r>
            </a:p>
          </p:txBody>
        </p:sp>
        <p:sp>
          <p:nvSpPr>
            <p:cNvPr id="7" name="Can 1824"/>
            <p:cNvSpPr/>
            <p:nvPr/>
          </p:nvSpPr>
          <p:spPr>
            <a:xfrm>
              <a:off x="2026920" y="4480560"/>
              <a:ext cx="2240280" cy="1051560"/>
            </a:xfrm>
            <a:prstGeom prst="can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1600" dirty="0">
                  <a:solidFill>
                    <a:schemeClr val="bg1"/>
                  </a:solidFill>
                </a:rPr>
                <a:t>Observation  &amp; Measurement Names Services</a:t>
              </a:r>
            </a:p>
          </p:txBody>
        </p:sp>
        <p:sp>
          <p:nvSpPr>
            <p:cNvPr id="8" name="Can 1824"/>
            <p:cNvSpPr/>
            <p:nvPr/>
          </p:nvSpPr>
          <p:spPr>
            <a:xfrm>
              <a:off x="2026920" y="5619434"/>
              <a:ext cx="2240277" cy="1055687"/>
            </a:xfrm>
            <a:prstGeom prst="can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1600" dirty="0">
                  <a:solidFill>
                    <a:schemeClr val="bg1"/>
                  </a:solidFill>
                </a:rPr>
                <a:t>Procedures &amp; Methods Information Services</a:t>
              </a:r>
            </a:p>
          </p:txBody>
        </p:sp>
        <p:sp>
          <p:nvSpPr>
            <p:cNvPr id="21" name="Left-Right Arrow 20"/>
            <p:cNvSpPr/>
            <p:nvPr/>
          </p:nvSpPr>
          <p:spPr>
            <a:xfrm>
              <a:off x="4515394" y="1901316"/>
              <a:ext cx="1469570" cy="3905124"/>
            </a:xfrm>
            <a:prstGeom prst="leftRightArrow">
              <a:avLst>
                <a:gd name="adj1" fmla="val 50000"/>
                <a:gd name="adj2" fmla="val 16551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1600" dirty="0"/>
                <a:t>Consistency</a:t>
              </a:r>
            </a:p>
            <a:p>
              <a:pPr algn="ctr"/>
              <a:r>
                <a:rPr lang="en-NZ" sz="1600" dirty="0"/>
                <a:t>through Policy, </a:t>
              </a:r>
              <a:br>
                <a:rPr lang="en-NZ" sz="1600" dirty="0"/>
              </a:br>
              <a:r>
                <a:rPr lang="en-NZ" sz="1600" dirty="0"/>
                <a:t>Roles </a:t>
              </a:r>
              <a:br>
                <a:rPr lang="en-NZ" sz="1600" dirty="0"/>
              </a:br>
              <a:r>
                <a:rPr lang="en-NZ" sz="1600" dirty="0"/>
                <a:t>and Tools</a:t>
              </a:r>
            </a:p>
          </p:txBody>
        </p:sp>
        <p:sp>
          <p:nvSpPr>
            <p:cNvPr id="22" name="Can 1824"/>
            <p:cNvSpPr/>
            <p:nvPr/>
          </p:nvSpPr>
          <p:spPr>
            <a:xfrm>
              <a:off x="2072640" y="1108394"/>
              <a:ext cx="2197960" cy="949007"/>
            </a:xfrm>
            <a:prstGeom prst="can">
              <a:avLst>
                <a:gd name="adj" fmla="val 26377"/>
              </a:avLst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1600" dirty="0">
                  <a:solidFill>
                    <a:schemeClr val="bg1"/>
                  </a:solidFill>
                </a:rPr>
                <a:t>Standard Web</a:t>
              </a:r>
            </a:p>
            <a:p>
              <a:pPr algn="ctr">
                <a:defRPr/>
              </a:pPr>
              <a:r>
                <a:rPr lang="de-DE" sz="1600" dirty="0" smtClean="0">
                  <a:solidFill>
                    <a:schemeClr val="bg1"/>
                  </a:solidFill>
                </a:rPr>
                <a:t>Delivery Services</a:t>
              </a:r>
              <a:endParaRPr lang="de-DE" sz="16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 flipV="1">
            <a:off x="8748679" y="2864800"/>
            <a:ext cx="0" cy="444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099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8320" y="0"/>
            <a:ext cx="8686800" cy="77724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How to manage data at NIWA? (excerpt)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06880" y="960120"/>
            <a:ext cx="8778240" cy="4069080"/>
          </a:xfrm>
        </p:spPr>
        <p:txBody>
          <a:bodyPr>
            <a:normAutofit fontScale="92500"/>
          </a:bodyPr>
          <a:lstStyle/>
          <a:p>
            <a:r>
              <a:rPr lang="en-NZ" dirty="0" smtClean="0"/>
              <a:t>Describe </a:t>
            </a:r>
            <a:r>
              <a:rPr lang="en-NZ" b="1" dirty="0" smtClean="0"/>
              <a:t>metadata</a:t>
            </a:r>
            <a:r>
              <a:rPr lang="en-NZ" dirty="0" smtClean="0"/>
              <a:t> for your dataset according to the NIWA </a:t>
            </a:r>
            <a:r>
              <a:rPr lang="en-NZ" dirty="0"/>
              <a:t>M</a:t>
            </a:r>
            <a:r>
              <a:rPr lang="en-NZ" dirty="0" smtClean="0"/>
              <a:t>etadata </a:t>
            </a:r>
            <a:r>
              <a:rPr lang="en-NZ" dirty="0"/>
              <a:t>M</a:t>
            </a:r>
            <a:r>
              <a:rPr lang="en-NZ" dirty="0" smtClean="0"/>
              <a:t>anagement System.</a:t>
            </a:r>
          </a:p>
          <a:p>
            <a:r>
              <a:rPr lang="en-NZ" dirty="0" smtClean="0"/>
              <a:t>Describe </a:t>
            </a:r>
            <a:r>
              <a:rPr lang="en-NZ" b="1" dirty="0"/>
              <a:t>observed variables / parameters / units</a:t>
            </a:r>
            <a:r>
              <a:rPr lang="en-NZ" dirty="0"/>
              <a:t> according to the NIWA Measurement and Observation variables </a:t>
            </a:r>
            <a:r>
              <a:rPr lang="en-NZ" dirty="0" smtClean="0"/>
              <a:t>vocabulary.</a:t>
            </a:r>
          </a:p>
          <a:p>
            <a:r>
              <a:rPr lang="en-NZ" dirty="0"/>
              <a:t>If you use a </a:t>
            </a:r>
            <a:r>
              <a:rPr lang="en-NZ" b="1" dirty="0"/>
              <a:t>standard method</a:t>
            </a:r>
            <a:r>
              <a:rPr lang="en-NZ" dirty="0"/>
              <a:t> (hint: many people / groups are using the method), ensure it is catalogued in the NIWA Procedures and Methods Register. </a:t>
            </a:r>
            <a:endParaRPr lang="en-NZ" dirty="0" smtClean="0"/>
          </a:p>
          <a:p>
            <a:r>
              <a:rPr lang="en-NZ" dirty="0"/>
              <a:t>E</a:t>
            </a:r>
            <a:r>
              <a:rPr lang="en-NZ" dirty="0" smtClean="0"/>
              <a:t>nsure </a:t>
            </a:r>
            <a:r>
              <a:rPr lang="en-NZ" dirty="0"/>
              <a:t>the relevant </a:t>
            </a:r>
            <a:r>
              <a:rPr lang="en-NZ" b="1" dirty="0"/>
              <a:t>taxa information</a:t>
            </a:r>
            <a:r>
              <a:rPr lang="en-NZ" dirty="0"/>
              <a:t> is catalogued </a:t>
            </a:r>
            <a:r>
              <a:rPr lang="en-NZ" dirty="0" smtClean="0"/>
              <a:t>consistent with the </a:t>
            </a:r>
            <a:r>
              <a:rPr lang="en-NZ" dirty="0"/>
              <a:t>NIWA Taxonomic Information </a:t>
            </a:r>
            <a:r>
              <a:rPr lang="en-NZ" dirty="0" smtClean="0"/>
              <a:t>Services.</a:t>
            </a:r>
          </a:p>
          <a:p>
            <a:endParaRPr lang="en-NZ" dirty="0"/>
          </a:p>
        </p:txBody>
      </p:sp>
      <p:sp>
        <p:nvSpPr>
          <p:cNvPr id="5" name="Rectangle 4"/>
          <p:cNvSpPr/>
          <p:nvPr/>
        </p:nvSpPr>
        <p:spPr>
          <a:xfrm>
            <a:off x="1478280" y="4983480"/>
            <a:ext cx="9189720" cy="1753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NZ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WHY?</a:t>
            </a:r>
            <a:endParaRPr lang="en-NZ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en-NZ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will ensure the data is archived for the future, and discoverable, accessible and understandable by you your colleagues, and can be delivered through standard web interfaces.</a:t>
            </a:r>
            <a:endParaRPr lang="en-NZ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29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4721" y="356932"/>
            <a:ext cx="8229600" cy="877508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Information Management made consistent through a “services stack”</a:t>
            </a:r>
            <a:br>
              <a:rPr lang="en-NZ" dirty="0" smtClean="0"/>
            </a:br>
            <a:r>
              <a:rPr lang="en-NZ" dirty="0" smtClean="0"/>
              <a:t>- </a:t>
            </a:r>
            <a:r>
              <a:rPr lang="en-NZ" dirty="0" err="1" smtClean="0"/>
              <a:t>biodata</a:t>
            </a:r>
            <a:r>
              <a:rPr lang="en-NZ" dirty="0" smtClean="0"/>
              <a:t> -</a:t>
            </a:r>
            <a:endParaRPr lang="en-NZ" dirty="0"/>
          </a:p>
        </p:txBody>
      </p:sp>
      <p:sp>
        <p:nvSpPr>
          <p:cNvPr id="4" name="Can 1824"/>
          <p:cNvSpPr/>
          <p:nvPr/>
        </p:nvSpPr>
        <p:spPr>
          <a:xfrm>
            <a:off x="2069240" y="2159954"/>
            <a:ext cx="2197960" cy="949007"/>
          </a:xfrm>
          <a:prstGeom prst="can">
            <a:avLst>
              <a:gd name="adj" fmla="val 26377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600" dirty="0">
                <a:solidFill>
                  <a:schemeClr val="bg1"/>
                </a:solidFill>
              </a:rPr>
              <a:t>Metadata</a:t>
            </a:r>
          </a:p>
          <a:p>
            <a:pPr algn="ctr">
              <a:defRPr/>
            </a:pPr>
            <a:r>
              <a:rPr lang="de-DE" sz="16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6" name="Can 1824"/>
          <p:cNvSpPr/>
          <p:nvPr/>
        </p:nvSpPr>
        <p:spPr>
          <a:xfrm>
            <a:off x="2069240" y="3257234"/>
            <a:ext cx="2197960" cy="1086167"/>
          </a:xfrm>
          <a:prstGeom prst="can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de-DE" sz="1600" dirty="0">
                <a:solidFill>
                  <a:schemeClr val="bg1"/>
                </a:solidFill>
              </a:rPr>
              <a:t>Taxonomic Information Services</a:t>
            </a:r>
          </a:p>
        </p:txBody>
      </p:sp>
      <p:sp>
        <p:nvSpPr>
          <p:cNvPr id="7" name="Can 1824"/>
          <p:cNvSpPr/>
          <p:nvPr/>
        </p:nvSpPr>
        <p:spPr>
          <a:xfrm>
            <a:off x="2026920" y="4480560"/>
            <a:ext cx="2240280" cy="1051560"/>
          </a:xfrm>
          <a:prstGeom prst="can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de-DE" sz="1600" dirty="0">
                <a:solidFill>
                  <a:schemeClr val="bg1"/>
                </a:solidFill>
              </a:rPr>
              <a:t>Observation  &amp; Measurement Names Services</a:t>
            </a:r>
          </a:p>
        </p:txBody>
      </p:sp>
      <p:sp>
        <p:nvSpPr>
          <p:cNvPr id="8" name="Can 1824"/>
          <p:cNvSpPr/>
          <p:nvPr/>
        </p:nvSpPr>
        <p:spPr>
          <a:xfrm>
            <a:off x="2026920" y="5619434"/>
            <a:ext cx="2240277" cy="1055687"/>
          </a:xfrm>
          <a:prstGeom prst="can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600" dirty="0">
                <a:solidFill>
                  <a:schemeClr val="bg1"/>
                </a:solidFill>
              </a:rPr>
              <a:t>Procedures &amp; Methods Information Services</a:t>
            </a:r>
          </a:p>
        </p:txBody>
      </p:sp>
      <p:sp>
        <p:nvSpPr>
          <p:cNvPr id="21" name="Left-Right Arrow 20"/>
          <p:cNvSpPr/>
          <p:nvPr/>
        </p:nvSpPr>
        <p:spPr>
          <a:xfrm>
            <a:off x="4515394" y="1901316"/>
            <a:ext cx="1469570" cy="3905124"/>
          </a:xfrm>
          <a:prstGeom prst="leftRightArrow">
            <a:avLst>
              <a:gd name="adj1" fmla="val 50000"/>
              <a:gd name="adj2" fmla="val 1655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600" dirty="0"/>
              <a:t>Consistency</a:t>
            </a:r>
          </a:p>
          <a:p>
            <a:pPr algn="ctr"/>
            <a:r>
              <a:rPr lang="en-NZ" sz="1600" dirty="0"/>
              <a:t>through Policy, </a:t>
            </a:r>
            <a:br>
              <a:rPr lang="en-NZ" sz="1600" dirty="0"/>
            </a:br>
            <a:r>
              <a:rPr lang="en-NZ" sz="1600" dirty="0"/>
              <a:t>Roles </a:t>
            </a:r>
            <a:br>
              <a:rPr lang="en-NZ" sz="1600" dirty="0"/>
            </a:br>
            <a:r>
              <a:rPr lang="en-NZ" sz="1600" dirty="0"/>
              <a:t>and Tools</a:t>
            </a:r>
          </a:p>
        </p:txBody>
      </p:sp>
      <p:sp>
        <p:nvSpPr>
          <p:cNvPr id="22" name="Can 1824"/>
          <p:cNvSpPr/>
          <p:nvPr/>
        </p:nvSpPr>
        <p:spPr>
          <a:xfrm>
            <a:off x="2072640" y="1108394"/>
            <a:ext cx="2197960" cy="949007"/>
          </a:xfrm>
          <a:prstGeom prst="can">
            <a:avLst>
              <a:gd name="adj" fmla="val 26377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600" dirty="0">
                <a:solidFill>
                  <a:schemeClr val="bg1"/>
                </a:solidFill>
              </a:rPr>
              <a:t>Standard Web</a:t>
            </a:r>
          </a:p>
          <a:p>
            <a:pPr algn="ctr">
              <a:defRPr/>
            </a:pPr>
            <a:r>
              <a:rPr lang="de-DE" sz="1600" dirty="0" smtClean="0">
                <a:solidFill>
                  <a:schemeClr val="bg1"/>
                </a:solidFill>
              </a:rPr>
              <a:t>Delivery Services</a:t>
            </a:r>
            <a:endParaRPr lang="de-DE" sz="1600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22144" y="1809876"/>
            <a:ext cx="4044808" cy="4064948"/>
            <a:chOff x="6222144" y="1809876"/>
            <a:chExt cx="4044808" cy="4064948"/>
          </a:xfrm>
        </p:grpSpPr>
        <p:sp>
          <p:nvSpPr>
            <p:cNvPr id="10" name="Can 1824"/>
            <p:cNvSpPr/>
            <p:nvPr/>
          </p:nvSpPr>
          <p:spPr>
            <a:xfrm>
              <a:off x="7147559" y="3291646"/>
              <a:ext cx="3086735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1600" dirty="0" smtClean="0">
                  <a:solidFill>
                    <a:schemeClr val="tx1"/>
                  </a:solidFill>
                </a:rPr>
                <a:t>Instutiutional Data  Archives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1" name="Can 1824"/>
            <p:cNvSpPr/>
            <p:nvPr/>
          </p:nvSpPr>
          <p:spPr>
            <a:xfrm>
              <a:off x="9352552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1600" dirty="0" smtClean="0">
                  <a:solidFill>
                    <a:schemeClr val="tx1"/>
                  </a:solidFill>
                </a:rPr>
                <a:t>DS1</a:t>
              </a:r>
              <a:endParaRPr lang="de-DE" sz="16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1600" dirty="0" smtClean="0">
                  <a:solidFill>
                    <a:schemeClr val="tx1"/>
                  </a:solidFill>
                </a:rPr>
                <a:t>(FFDB)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2" name="Can 1824"/>
            <p:cNvSpPr/>
            <p:nvPr/>
          </p:nvSpPr>
          <p:spPr>
            <a:xfrm>
              <a:off x="829056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1600" dirty="0" smtClean="0">
                  <a:solidFill>
                    <a:schemeClr val="tx1"/>
                  </a:solidFill>
                </a:rPr>
                <a:t>DS2</a:t>
              </a:r>
              <a:endParaRPr lang="de-DE" sz="16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1600" dirty="0" smtClean="0">
                  <a:solidFill>
                    <a:schemeClr val="tx1"/>
                  </a:solidFill>
                </a:rPr>
                <a:t>(LAKESPI)</a:t>
              </a: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3" name="Can 1824"/>
            <p:cNvSpPr/>
            <p:nvPr/>
          </p:nvSpPr>
          <p:spPr>
            <a:xfrm>
              <a:off x="728472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1600" dirty="0" smtClean="0">
                  <a:solidFill>
                    <a:schemeClr val="tx1"/>
                  </a:solidFill>
                </a:rPr>
                <a:t>DS3</a:t>
              </a:r>
              <a:endParaRPr lang="de-DE" sz="16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1600" dirty="0">
                  <a:solidFill>
                    <a:schemeClr val="tx1"/>
                  </a:solidFill>
                </a:rPr>
                <a:t>...</a:t>
              </a:r>
            </a:p>
          </p:txBody>
        </p:sp>
        <p:sp>
          <p:nvSpPr>
            <p:cNvPr id="14" name="Can 1824"/>
            <p:cNvSpPr/>
            <p:nvPr/>
          </p:nvSpPr>
          <p:spPr>
            <a:xfrm>
              <a:off x="6222144" y="1809876"/>
              <a:ext cx="4001135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1600" dirty="0">
                  <a:solidFill>
                    <a:schemeClr val="tx1"/>
                  </a:solidFill>
                </a:rPr>
                <a:t>Web Delivery</a:t>
              </a:r>
            </a:p>
          </p:txBody>
        </p:sp>
        <p:sp>
          <p:nvSpPr>
            <p:cNvPr id="15" name="Can 1824"/>
            <p:cNvSpPr/>
            <p:nvPr/>
          </p:nvSpPr>
          <p:spPr>
            <a:xfrm>
              <a:off x="6233160" y="4823264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1600" dirty="0" smtClean="0">
                  <a:solidFill>
                    <a:schemeClr val="tx1"/>
                  </a:solidFill>
                </a:rPr>
                <a:t>Dataset 1</a:t>
              </a:r>
              <a:endParaRPr lang="de-DE" sz="16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1600" dirty="0">
                  <a:solidFill>
                    <a:schemeClr val="tx1"/>
                  </a:solidFill>
                </a:rPr>
                <a:t>...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6690360" y="2861436"/>
              <a:ext cx="29929" cy="19487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774192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879348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9799320" y="4401878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8748679" y="2864800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7617935" y="3172526"/>
            <a:ext cx="1403264" cy="1064623"/>
            <a:chOff x="6222144" y="1809876"/>
            <a:chExt cx="4044808" cy="4064948"/>
          </a:xfrm>
        </p:grpSpPr>
        <p:sp>
          <p:nvSpPr>
            <p:cNvPr id="25" name="Can 1824"/>
            <p:cNvSpPr/>
            <p:nvPr/>
          </p:nvSpPr>
          <p:spPr>
            <a:xfrm>
              <a:off x="7147559" y="3291646"/>
              <a:ext cx="3086735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Instutiutional Data  Archives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26" name="Can 1824"/>
            <p:cNvSpPr/>
            <p:nvPr/>
          </p:nvSpPr>
          <p:spPr>
            <a:xfrm>
              <a:off x="9352552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DS1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(FFDB)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27" name="Can 1824"/>
            <p:cNvSpPr/>
            <p:nvPr/>
          </p:nvSpPr>
          <p:spPr>
            <a:xfrm>
              <a:off x="829056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DS2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(LAKESPI)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28" name="Can 1824"/>
            <p:cNvSpPr/>
            <p:nvPr/>
          </p:nvSpPr>
          <p:spPr>
            <a:xfrm>
              <a:off x="728472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DS3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...</a:t>
              </a:r>
            </a:p>
          </p:txBody>
        </p:sp>
        <p:sp>
          <p:nvSpPr>
            <p:cNvPr id="29" name="Can 1824"/>
            <p:cNvSpPr/>
            <p:nvPr/>
          </p:nvSpPr>
          <p:spPr>
            <a:xfrm>
              <a:off x="6222144" y="1809876"/>
              <a:ext cx="4001135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Web Delivery</a:t>
              </a:r>
            </a:p>
          </p:txBody>
        </p:sp>
        <p:sp>
          <p:nvSpPr>
            <p:cNvPr id="30" name="Can 1824"/>
            <p:cNvSpPr/>
            <p:nvPr/>
          </p:nvSpPr>
          <p:spPr>
            <a:xfrm>
              <a:off x="6233160" y="4823264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Dataset 1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...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6690360" y="2861436"/>
              <a:ext cx="29929" cy="19487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774192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879348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9799320" y="4401878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8748679" y="2864800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9263539" y="2102145"/>
            <a:ext cx="1403264" cy="1064623"/>
            <a:chOff x="6222144" y="1809876"/>
            <a:chExt cx="4044808" cy="4064948"/>
          </a:xfrm>
        </p:grpSpPr>
        <p:sp>
          <p:nvSpPr>
            <p:cNvPr id="37" name="Can 1824"/>
            <p:cNvSpPr/>
            <p:nvPr/>
          </p:nvSpPr>
          <p:spPr>
            <a:xfrm>
              <a:off x="7147559" y="3291646"/>
              <a:ext cx="3086735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Instutiutional Data  Archives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38" name="Can 1824"/>
            <p:cNvSpPr/>
            <p:nvPr/>
          </p:nvSpPr>
          <p:spPr>
            <a:xfrm>
              <a:off x="9352552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DS1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(FFDB)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39" name="Can 1824"/>
            <p:cNvSpPr/>
            <p:nvPr/>
          </p:nvSpPr>
          <p:spPr>
            <a:xfrm>
              <a:off x="829056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DS2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(LAKESPI)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40" name="Can 1824"/>
            <p:cNvSpPr/>
            <p:nvPr/>
          </p:nvSpPr>
          <p:spPr>
            <a:xfrm>
              <a:off x="728472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DS3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...</a:t>
              </a:r>
            </a:p>
          </p:txBody>
        </p:sp>
        <p:sp>
          <p:nvSpPr>
            <p:cNvPr id="41" name="Can 1824"/>
            <p:cNvSpPr/>
            <p:nvPr/>
          </p:nvSpPr>
          <p:spPr>
            <a:xfrm>
              <a:off x="6222144" y="1809876"/>
              <a:ext cx="4001136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Web Delivery</a:t>
              </a:r>
            </a:p>
          </p:txBody>
        </p:sp>
        <p:sp>
          <p:nvSpPr>
            <p:cNvPr id="42" name="Can 1824"/>
            <p:cNvSpPr/>
            <p:nvPr/>
          </p:nvSpPr>
          <p:spPr>
            <a:xfrm>
              <a:off x="6233160" y="4823264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Dataset 1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...</a:t>
              </a: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V="1">
              <a:off x="6690360" y="2861436"/>
              <a:ext cx="29929" cy="19487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774192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879348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V="1">
              <a:off x="9799320" y="4401878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V="1">
              <a:off x="8748679" y="2864800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9089162" y="4554811"/>
            <a:ext cx="1403264" cy="1064623"/>
            <a:chOff x="6222144" y="1809876"/>
            <a:chExt cx="4044808" cy="4064948"/>
          </a:xfrm>
        </p:grpSpPr>
        <p:sp>
          <p:nvSpPr>
            <p:cNvPr id="49" name="Can 1824"/>
            <p:cNvSpPr/>
            <p:nvPr/>
          </p:nvSpPr>
          <p:spPr>
            <a:xfrm>
              <a:off x="7147559" y="3291646"/>
              <a:ext cx="3086735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Instutiutional Data  Archives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50" name="Can 1824"/>
            <p:cNvSpPr/>
            <p:nvPr/>
          </p:nvSpPr>
          <p:spPr>
            <a:xfrm>
              <a:off x="9352552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DS1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(FFDB)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51" name="Can 1824"/>
            <p:cNvSpPr/>
            <p:nvPr/>
          </p:nvSpPr>
          <p:spPr>
            <a:xfrm>
              <a:off x="829056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DS2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(LAKESPI)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52" name="Can 1824"/>
            <p:cNvSpPr/>
            <p:nvPr/>
          </p:nvSpPr>
          <p:spPr>
            <a:xfrm>
              <a:off x="728472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DS3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...</a:t>
              </a:r>
            </a:p>
          </p:txBody>
        </p:sp>
        <p:sp>
          <p:nvSpPr>
            <p:cNvPr id="53" name="Can 1824"/>
            <p:cNvSpPr/>
            <p:nvPr/>
          </p:nvSpPr>
          <p:spPr>
            <a:xfrm>
              <a:off x="6222144" y="1809876"/>
              <a:ext cx="4001135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Web Delivery</a:t>
              </a:r>
            </a:p>
          </p:txBody>
        </p:sp>
        <p:sp>
          <p:nvSpPr>
            <p:cNvPr id="54" name="Can 1824"/>
            <p:cNvSpPr/>
            <p:nvPr/>
          </p:nvSpPr>
          <p:spPr>
            <a:xfrm>
              <a:off x="6233160" y="4823264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Dataset 1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...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 flipV="1">
              <a:off x="6690360" y="2861436"/>
              <a:ext cx="29929" cy="19487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774192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879348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9799320" y="4401878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8748679" y="2864800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6740588" y="4474935"/>
            <a:ext cx="1403264" cy="1064623"/>
            <a:chOff x="6222144" y="1809876"/>
            <a:chExt cx="4044808" cy="4064948"/>
          </a:xfrm>
        </p:grpSpPr>
        <p:sp>
          <p:nvSpPr>
            <p:cNvPr id="61" name="Can 1824"/>
            <p:cNvSpPr/>
            <p:nvPr/>
          </p:nvSpPr>
          <p:spPr>
            <a:xfrm>
              <a:off x="7147559" y="3291646"/>
              <a:ext cx="3086735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Instutiutional Data  Archives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62" name="Can 1824"/>
            <p:cNvSpPr/>
            <p:nvPr/>
          </p:nvSpPr>
          <p:spPr>
            <a:xfrm>
              <a:off x="9352552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DS1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(FFDB)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63" name="Can 1824"/>
            <p:cNvSpPr/>
            <p:nvPr/>
          </p:nvSpPr>
          <p:spPr>
            <a:xfrm>
              <a:off x="829056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DS2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(LAKESPI)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64" name="Can 1824"/>
            <p:cNvSpPr/>
            <p:nvPr/>
          </p:nvSpPr>
          <p:spPr>
            <a:xfrm>
              <a:off x="728472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DS3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...</a:t>
              </a:r>
            </a:p>
          </p:txBody>
        </p:sp>
        <p:sp>
          <p:nvSpPr>
            <p:cNvPr id="65" name="Can 1824"/>
            <p:cNvSpPr/>
            <p:nvPr/>
          </p:nvSpPr>
          <p:spPr>
            <a:xfrm>
              <a:off x="6222144" y="1809876"/>
              <a:ext cx="4001135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Web Delivery</a:t>
              </a:r>
            </a:p>
          </p:txBody>
        </p:sp>
        <p:sp>
          <p:nvSpPr>
            <p:cNvPr id="66" name="Can 1824"/>
            <p:cNvSpPr/>
            <p:nvPr/>
          </p:nvSpPr>
          <p:spPr>
            <a:xfrm>
              <a:off x="6233160" y="4823264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Dataset 1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...</a:t>
              </a:r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flipV="1">
              <a:off x="6690360" y="2861436"/>
              <a:ext cx="29929" cy="19487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774192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V="1">
              <a:off x="879348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V="1">
              <a:off x="9799320" y="4401878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flipV="1">
              <a:off x="8748679" y="2864800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6229758" y="1959625"/>
            <a:ext cx="1403264" cy="1064623"/>
            <a:chOff x="6222144" y="1809876"/>
            <a:chExt cx="4044808" cy="4064948"/>
          </a:xfrm>
        </p:grpSpPr>
        <p:sp>
          <p:nvSpPr>
            <p:cNvPr id="73" name="Can 1824"/>
            <p:cNvSpPr/>
            <p:nvPr/>
          </p:nvSpPr>
          <p:spPr>
            <a:xfrm>
              <a:off x="7147559" y="3291646"/>
              <a:ext cx="3086735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Instutiutional Data  Archives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74" name="Can 1824"/>
            <p:cNvSpPr/>
            <p:nvPr/>
          </p:nvSpPr>
          <p:spPr>
            <a:xfrm>
              <a:off x="9352552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DS1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(FFDB)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75" name="Can 1824"/>
            <p:cNvSpPr/>
            <p:nvPr/>
          </p:nvSpPr>
          <p:spPr>
            <a:xfrm>
              <a:off x="829056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DS2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(LAKESPI)</a:t>
              </a:r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76" name="Can 1824"/>
            <p:cNvSpPr/>
            <p:nvPr/>
          </p:nvSpPr>
          <p:spPr>
            <a:xfrm>
              <a:off x="7284720" y="4810201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DS3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...</a:t>
              </a:r>
            </a:p>
          </p:txBody>
        </p:sp>
        <p:sp>
          <p:nvSpPr>
            <p:cNvPr id="77" name="Can 1824"/>
            <p:cNvSpPr/>
            <p:nvPr/>
          </p:nvSpPr>
          <p:spPr>
            <a:xfrm>
              <a:off x="6222144" y="1809876"/>
              <a:ext cx="4001135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Web Delivery</a:t>
              </a:r>
            </a:p>
          </p:txBody>
        </p:sp>
        <p:sp>
          <p:nvSpPr>
            <p:cNvPr id="78" name="Can 1824"/>
            <p:cNvSpPr/>
            <p:nvPr/>
          </p:nvSpPr>
          <p:spPr>
            <a:xfrm>
              <a:off x="6233160" y="4823264"/>
              <a:ext cx="914400" cy="1051560"/>
            </a:xfrm>
            <a:prstGeom prst="can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de-DE" sz="800" dirty="0" smtClean="0">
                  <a:solidFill>
                    <a:schemeClr val="tx1"/>
                  </a:solidFill>
                </a:rPr>
                <a:t>Dataset 1</a:t>
              </a:r>
              <a:endParaRPr lang="de-DE" sz="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de-DE" sz="800" dirty="0">
                  <a:solidFill>
                    <a:schemeClr val="tx1"/>
                  </a:solidFill>
                </a:rPr>
                <a:t>...</a:t>
              </a: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flipV="1">
              <a:off x="6690360" y="2861436"/>
              <a:ext cx="29929" cy="19487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flipV="1">
              <a:off x="774192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V="1">
              <a:off x="8793480" y="4388927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V="1">
              <a:off x="9799320" y="4401878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V="1">
              <a:off x="8748679" y="2864800"/>
              <a:ext cx="0" cy="4442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988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 flipH="1" flipV="1">
            <a:off x="2385519" y="1990693"/>
            <a:ext cx="45720" cy="3804729"/>
          </a:xfrm>
          <a:prstGeom prst="straightConnector1">
            <a:avLst/>
          </a:prstGeom>
          <a:ln w="762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9677" y="-12669"/>
            <a:ext cx="8229600" cy="1143000"/>
          </a:xfrm>
        </p:spPr>
        <p:txBody>
          <a:bodyPr/>
          <a:lstStyle/>
          <a:p>
            <a:r>
              <a:rPr lang="en-NZ" sz="2800" dirty="0"/>
              <a:t>NIWA EI Delivery Vision in New Zealand: </a:t>
            </a:r>
            <a:br>
              <a:rPr lang="en-NZ" sz="2800" dirty="0"/>
            </a:br>
            <a:r>
              <a:rPr lang="en-NZ" sz="2800" dirty="0"/>
              <a:t>Interoperability through open standards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47160" y="5039613"/>
            <a:ext cx="1822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QA/Management</a:t>
            </a:r>
          </a:p>
          <a:p>
            <a:r>
              <a:rPr lang="en-NZ" sz="1400" dirty="0">
                <a:solidFill>
                  <a:prstClr val="black"/>
                </a:solidFill>
              </a:rPr>
              <a:t>CADDIS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58840" y="5016906"/>
            <a:ext cx="1822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QA/Management</a:t>
            </a:r>
          </a:p>
          <a:p>
            <a:r>
              <a:rPr lang="en-NZ" sz="1400" dirty="0">
                <a:solidFill>
                  <a:prstClr val="black"/>
                </a:solidFill>
              </a:rPr>
              <a:t>Excel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24800" y="5009424"/>
            <a:ext cx="1822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QA/Management</a:t>
            </a:r>
            <a:endParaRPr lang="en-NZ" sz="1400" dirty="0">
              <a:solidFill>
                <a:prstClr val="black"/>
              </a:solidFill>
            </a:endParaRPr>
          </a:p>
          <a:p>
            <a:r>
              <a:rPr lang="en-NZ" sz="1400" dirty="0">
                <a:solidFill>
                  <a:prstClr val="black"/>
                </a:solidFill>
              </a:rPr>
              <a:t>FFDB</a:t>
            </a:r>
            <a:endParaRPr lang="en-NZ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2062" y="5623561"/>
            <a:ext cx="2056845" cy="584775"/>
          </a:xfrm>
          <a:prstGeom prst="rect">
            <a:avLst/>
          </a:prstGeom>
          <a:solidFill>
            <a:schemeClr val="bg1">
              <a:alpha val="94000"/>
            </a:schemeClr>
          </a:solidFill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Data </a:t>
            </a:r>
            <a:r>
              <a:rPr lang="en-NZ" dirty="0" err="1">
                <a:solidFill>
                  <a:prstClr val="black"/>
                </a:solidFill>
              </a:rPr>
              <a:t>Collection&amp;QA</a:t>
            </a:r>
            <a:endParaRPr lang="en-NZ" dirty="0">
              <a:solidFill>
                <a:prstClr val="black"/>
              </a:solidFill>
            </a:endParaRPr>
          </a:p>
          <a:p>
            <a:r>
              <a:rPr lang="en-NZ" sz="1400" dirty="0">
                <a:solidFill>
                  <a:prstClr val="black"/>
                </a:solidFill>
              </a:rPr>
              <a:t>Standards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15441" y="4114801"/>
            <a:ext cx="1543692" cy="584775"/>
          </a:xfrm>
          <a:prstGeom prst="rect">
            <a:avLst/>
          </a:prstGeom>
          <a:solidFill>
            <a:schemeClr val="bg1">
              <a:alpha val="94000"/>
            </a:schemeClr>
          </a:solidFill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srgbClr val="FF0000"/>
                </a:solidFill>
              </a:rPr>
              <a:t>Data Archiving</a:t>
            </a:r>
          </a:p>
          <a:p>
            <a:r>
              <a:rPr lang="en-NZ" sz="1400" dirty="0">
                <a:solidFill>
                  <a:srgbClr val="FF0000"/>
                </a:solidFill>
              </a:rPr>
              <a:t>Standards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55346" y="6054290"/>
            <a:ext cx="468385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NZ" dirty="0">
                <a:solidFill>
                  <a:prstClr val="black"/>
                </a:solidFill>
              </a:rPr>
              <a:t>Observations / Surveys / Data collection</a:t>
            </a:r>
            <a:br>
              <a:rPr lang="en-NZ" dirty="0">
                <a:solidFill>
                  <a:prstClr val="black"/>
                </a:solidFill>
              </a:rPr>
            </a:br>
            <a:r>
              <a:rPr lang="en-NZ" dirty="0">
                <a:solidFill>
                  <a:prstClr val="black"/>
                </a:solidFill>
              </a:rPr>
              <a:t>(to standards!) </a:t>
            </a:r>
            <a:endParaRPr lang="en-NZ" sz="1400" dirty="0">
              <a:solidFill>
                <a:prstClr val="black"/>
              </a:solidFill>
            </a:endParaRPr>
          </a:p>
        </p:txBody>
      </p:sp>
      <p:cxnSp>
        <p:nvCxnSpPr>
          <p:cNvPr id="10" name="Straight Arrow Connector 9"/>
          <p:cNvCxnSpPr>
            <a:endCxn id="3" idx="2"/>
          </p:cNvCxnSpPr>
          <p:nvPr/>
        </p:nvCxnSpPr>
        <p:spPr>
          <a:xfrm flipV="1">
            <a:off x="3947161" y="5624387"/>
            <a:ext cx="911051" cy="3192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3" idx="2"/>
          </p:cNvCxnSpPr>
          <p:nvPr/>
        </p:nvCxnSpPr>
        <p:spPr>
          <a:xfrm flipV="1">
            <a:off x="4744817" y="5624387"/>
            <a:ext cx="113395" cy="159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3" idx="2"/>
          </p:cNvCxnSpPr>
          <p:nvPr/>
        </p:nvCxnSpPr>
        <p:spPr>
          <a:xfrm flipH="1" flipV="1">
            <a:off x="4858211" y="5624387"/>
            <a:ext cx="872032" cy="3192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958841" y="5577841"/>
            <a:ext cx="797655" cy="3192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756495" y="5577840"/>
            <a:ext cx="0" cy="159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756496" y="5577841"/>
            <a:ext cx="985425" cy="3192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970521" y="5531294"/>
            <a:ext cx="797655" cy="3192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8768175" y="5531293"/>
            <a:ext cx="0" cy="159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8768176" y="5531294"/>
            <a:ext cx="985425" cy="3192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45988" y="4066675"/>
            <a:ext cx="1373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Data Archive</a:t>
            </a:r>
          </a:p>
          <a:p>
            <a:r>
              <a:rPr lang="en-NZ" sz="1400" dirty="0"/>
              <a:t>NIWA (NEMO)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80527" y="4050632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Data Archive</a:t>
            </a:r>
          </a:p>
          <a:p>
            <a:r>
              <a:rPr lang="en-NZ" sz="1400" dirty="0">
                <a:solidFill>
                  <a:prstClr val="black"/>
                </a:solidFill>
              </a:rPr>
              <a:t>Auckland Council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415068" y="4034589"/>
            <a:ext cx="15570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Data Archive</a:t>
            </a:r>
            <a:endParaRPr lang="en-NZ" sz="1400" dirty="0">
              <a:solidFill>
                <a:prstClr val="black"/>
              </a:solidFill>
            </a:endParaRPr>
          </a:p>
          <a:p>
            <a:r>
              <a:rPr lang="en-NZ" sz="1400" dirty="0">
                <a:solidFill>
                  <a:prstClr val="black"/>
                </a:solidFill>
              </a:rPr>
              <a:t>Wellington Council</a:t>
            </a:r>
            <a:endParaRPr lang="en-NZ" dirty="0">
              <a:solidFill>
                <a:prstClr val="black"/>
              </a:solidFill>
            </a:endParaRPr>
          </a:p>
        </p:txBody>
      </p:sp>
      <p:cxnSp>
        <p:nvCxnSpPr>
          <p:cNvPr id="24" name="Straight Arrow Connector 23"/>
          <p:cNvCxnSpPr>
            <a:stCxn id="4" idx="0"/>
            <a:endCxn id="21" idx="2"/>
          </p:cNvCxnSpPr>
          <p:nvPr/>
        </p:nvCxnSpPr>
        <p:spPr>
          <a:xfrm flipH="1" flipV="1">
            <a:off x="5032555" y="4651449"/>
            <a:ext cx="1837337" cy="3654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3" idx="0"/>
            <a:endCxn id="21" idx="2"/>
          </p:cNvCxnSpPr>
          <p:nvPr/>
        </p:nvCxnSpPr>
        <p:spPr>
          <a:xfrm flipV="1">
            <a:off x="4858212" y="4651450"/>
            <a:ext cx="174343" cy="388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5" idx="0"/>
            <a:endCxn id="22" idx="2"/>
          </p:cNvCxnSpPr>
          <p:nvPr/>
        </p:nvCxnSpPr>
        <p:spPr>
          <a:xfrm flipH="1" flipV="1">
            <a:off x="7098833" y="4635407"/>
            <a:ext cx="1737018" cy="37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loud 33"/>
          <p:cNvSpPr/>
          <p:nvPr/>
        </p:nvSpPr>
        <p:spPr>
          <a:xfrm>
            <a:off x="2941320" y="2560320"/>
            <a:ext cx="7589520" cy="10515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400" dirty="0">
                <a:solidFill>
                  <a:schemeClr val="tx1"/>
                </a:solidFill>
              </a:rPr>
              <a:t>Services Stack</a:t>
            </a:r>
          </a:p>
          <a:p>
            <a:pPr algn="ctr"/>
            <a:r>
              <a:rPr lang="en-NZ" sz="2400" dirty="0">
                <a:solidFill>
                  <a:schemeClr val="tx1"/>
                </a:solidFill>
              </a:rPr>
              <a:t>(Set of Standard Web Services)</a:t>
            </a:r>
          </a:p>
        </p:txBody>
      </p:sp>
      <p:cxnSp>
        <p:nvCxnSpPr>
          <p:cNvPr id="35" name="Straight Arrow Connector 34"/>
          <p:cNvCxnSpPr>
            <a:stCxn id="21" idx="0"/>
            <a:endCxn id="34" idx="1"/>
          </p:cNvCxnSpPr>
          <p:nvPr/>
        </p:nvCxnSpPr>
        <p:spPr>
          <a:xfrm flipV="1">
            <a:off x="5032554" y="3610760"/>
            <a:ext cx="1703526" cy="4559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849715" y="1005841"/>
            <a:ext cx="1106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Data User</a:t>
            </a:r>
          </a:p>
          <a:p>
            <a:r>
              <a:rPr lang="en-NZ" sz="1400" dirty="0">
                <a:solidFill>
                  <a:prstClr val="black"/>
                </a:solidFill>
              </a:rPr>
              <a:t>NIWA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958841" y="1005841"/>
            <a:ext cx="1106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Data User</a:t>
            </a:r>
          </a:p>
          <a:p>
            <a:r>
              <a:rPr lang="en-NZ" sz="1400" dirty="0">
                <a:solidFill>
                  <a:prstClr val="black"/>
                </a:solidFill>
              </a:rPr>
              <a:t>Council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037476" y="1005840"/>
            <a:ext cx="1106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Data User</a:t>
            </a:r>
          </a:p>
          <a:p>
            <a:r>
              <a:rPr lang="en-NZ" sz="1400" dirty="0">
                <a:solidFill>
                  <a:prstClr val="black"/>
                </a:solidFill>
              </a:rPr>
              <a:t>Joe Public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233917" y="1737361"/>
            <a:ext cx="1204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App/Portal</a:t>
            </a:r>
          </a:p>
          <a:p>
            <a:r>
              <a:rPr lang="en-NZ" sz="1400" dirty="0"/>
              <a:t>ei.niwa.co.nz</a:t>
            </a:r>
          </a:p>
        </p:txBody>
      </p:sp>
      <p:cxnSp>
        <p:nvCxnSpPr>
          <p:cNvPr id="43" name="Straight Arrow Connector 42"/>
          <p:cNvCxnSpPr>
            <a:stCxn id="22" idx="0"/>
            <a:endCxn id="34" idx="1"/>
          </p:cNvCxnSpPr>
          <p:nvPr/>
        </p:nvCxnSpPr>
        <p:spPr>
          <a:xfrm flipH="1" flipV="1">
            <a:off x="6736081" y="3610761"/>
            <a:ext cx="362753" cy="4398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3" idx="0"/>
            <a:endCxn id="34" idx="1"/>
          </p:cNvCxnSpPr>
          <p:nvPr/>
        </p:nvCxnSpPr>
        <p:spPr>
          <a:xfrm flipH="1" flipV="1">
            <a:off x="6736080" y="3610760"/>
            <a:ext cx="2457502" cy="423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4" idx="3"/>
            <a:endCxn id="42" idx="2"/>
          </p:cNvCxnSpPr>
          <p:nvPr/>
        </p:nvCxnSpPr>
        <p:spPr>
          <a:xfrm flipH="1" flipV="1">
            <a:off x="3836294" y="2322136"/>
            <a:ext cx="2899787" cy="2983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422637" y="1600201"/>
            <a:ext cx="1204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App/Portal</a:t>
            </a:r>
          </a:p>
          <a:p>
            <a:r>
              <a:rPr lang="en-NZ" sz="1400" dirty="0"/>
              <a:t>NIWA QGIS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988797" y="1609786"/>
            <a:ext cx="1204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App/Portal</a:t>
            </a:r>
          </a:p>
          <a:p>
            <a:r>
              <a:rPr lang="en-NZ" sz="1400" dirty="0" smtClean="0">
                <a:solidFill>
                  <a:prstClr val="black"/>
                </a:solidFill>
              </a:rPr>
              <a:t>LAWA</a:t>
            </a:r>
            <a:endParaRPr lang="en-NZ" sz="1400" dirty="0">
              <a:solidFill>
                <a:prstClr val="black"/>
              </a:solidFill>
            </a:endParaRPr>
          </a:p>
        </p:txBody>
      </p:sp>
      <p:cxnSp>
        <p:nvCxnSpPr>
          <p:cNvPr id="56" name="Straight Arrow Connector 55"/>
          <p:cNvCxnSpPr>
            <a:stCxn id="34" idx="3"/>
            <a:endCxn id="53" idx="2"/>
          </p:cNvCxnSpPr>
          <p:nvPr/>
        </p:nvCxnSpPr>
        <p:spPr>
          <a:xfrm flipH="1" flipV="1">
            <a:off x="5025014" y="2184976"/>
            <a:ext cx="1711067" cy="4354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34" idx="3"/>
            <a:endCxn id="54" idx="2"/>
          </p:cNvCxnSpPr>
          <p:nvPr/>
        </p:nvCxnSpPr>
        <p:spPr>
          <a:xfrm flipV="1">
            <a:off x="6736081" y="2194560"/>
            <a:ext cx="1855093" cy="42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82061" y="1264070"/>
            <a:ext cx="1471878" cy="584775"/>
          </a:xfrm>
          <a:prstGeom prst="rect">
            <a:avLst/>
          </a:prstGeom>
          <a:solidFill>
            <a:schemeClr val="bg1">
              <a:alpha val="94000"/>
            </a:schemeClr>
          </a:solidFill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Multiple Uses</a:t>
            </a:r>
          </a:p>
          <a:p>
            <a:r>
              <a:rPr lang="en-NZ" sz="1400" dirty="0">
                <a:solidFill>
                  <a:prstClr val="black"/>
                </a:solidFill>
              </a:rPr>
              <a:t>Interoperability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15440" y="2793713"/>
            <a:ext cx="1440202" cy="584775"/>
          </a:xfrm>
          <a:prstGeom prst="rect">
            <a:avLst/>
          </a:prstGeom>
          <a:solidFill>
            <a:schemeClr val="bg1">
              <a:alpha val="94000"/>
            </a:schemeClr>
          </a:solidFill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srgbClr val="FF0000"/>
                </a:solidFill>
              </a:rPr>
              <a:t>Data Delivery</a:t>
            </a:r>
          </a:p>
          <a:p>
            <a:r>
              <a:rPr lang="en-NZ" sz="1400" dirty="0">
                <a:solidFill>
                  <a:srgbClr val="FF0000"/>
                </a:solidFill>
              </a:rPr>
              <a:t>Standards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111164" y="1792666"/>
            <a:ext cx="13773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Science User</a:t>
            </a:r>
          </a:p>
          <a:p>
            <a:r>
              <a:rPr lang="en-NZ" sz="1400" dirty="0">
                <a:solidFill>
                  <a:prstClr val="black"/>
                </a:solidFill>
              </a:rPr>
              <a:t>(R)</a:t>
            </a:r>
          </a:p>
        </p:txBody>
      </p:sp>
      <p:cxnSp>
        <p:nvCxnSpPr>
          <p:cNvPr id="46" name="Straight Arrow Connector 45"/>
          <p:cNvCxnSpPr>
            <a:stCxn id="34" idx="3"/>
            <a:endCxn id="45" idx="2"/>
          </p:cNvCxnSpPr>
          <p:nvPr/>
        </p:nvCxnSpPr>
        <p:spPr>
          <a:xfrm flipV="1">
            <a:off x="6736080" y="2377440"/>
            <a:ext cx="3063734" cy="243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5" idx="0"/>
            <a:endCxn id="23" idx="2"/>
          </p:cNvCxnSpPr>
          <p:nvPr/>
        </p:nvCxnSpPr>
        <p:spPr>
          <a:xfrm flipV="1">
            <a:off x="8835852" y="4619363"/>
            <a:ext cx="357731" cy="39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638801" y="1554481"/>
            <a:ext cx="1204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App/Portal</a:t>
            </a:r>
          </a:p>
          <a:p>
            <a:r>
              <a:rPr lang="en-NZ" sz="1400" dirty="0"/>
              <a:t>ALA</a:t>
            </a:r>
          </a:p>
        </p:txBody>
      </p:sp>
      <p:cxnSp>
        <p:nvCxnSpPr>
          <p:cNvPr id="52" name="Straight Arrow Connector 51"/>
          <p:cNvCxnSpPr>
            <a:stCxn id="34" idx="3"/>
            <a:endCxn id="51" idx="2"/>
          </p:cNvCxnSpPr>
          <p:nvPr/>
        </p:nvCxnSpPr>
        <p:spPr>
          <a:xfrm flipH="1" flipV="1">
            <a:off x="6241178" y="2139256"/>
            <a:ext cx="494903" cy="4811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827521" y="1577129"/>
            <a:ext cx="1204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prstClr val="black"/>
                </a:solidFill>
              </a:rPr>
              <a:t>App/Portal</a:t>
            </a:r>
          </a:p>
          <a:p>
            <a:r>
              <a:rPr lang="en-NZ" sz="1400" dirty="0" err="1">
                <a:solidFill>
                  <a:prstClr val="black"/>
                </a:solidFill>
              </a:rPr>
              <a:t>LakeSPI</a:t>
            </a:r>
            <a:endParaRPr lang="en-NZ" sz="1400" dirty="0">
              <a:solidFill>
                <a:prstClr val="black"/>
              </a:solidFill>
            </a:endParaRPr>
          </a:p>
        </p:txBody>
      </p:sp>
      <p:cxnSp>
        <p:nvCxnSpPr>
          <p:cNvPr id="57" name="Straight Arrow Connector 56"/>
          <p:cNvCxnSpPr>
            <a:stCxn id="34" idx="3"/>
            <a:endCxn id="55" idx="2"/>
          </p:cNvCxnSpPr>
          <p:nvPr/>
        </p:nvCxnSpPr>
        <p:spPr>
          <a:xfrm flipV="1">
            <a:off x="6736081" y="2161904"/>
            <a:ext cx="693817" cy="4585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49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1322</Words>
  <Application>Microsoft Office PowerPoint</Application>
  <PresentationFormat>Widescreen</PresentationFormat>
  <Paragraphs>346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Data Access - a common situation</vt:lpstr>
      <vt:lpstr>The “Interoperability” Problem</vt:lpstr>
      <vt:lpstr>The “Interoperability Problem”</vt:lpstr>
      <vt:lpstr>What do we need to be able to federate biodata? “Jochen’s thoughts”</vt:lpstr>
      <vt:lpstr>Towards a New Zealand interoperable biodata infrastructure - strawperson -</vt:lpstr>
      <vt:lpstr>Information Management made consistent through a “services stack” - biodata -</vt:lpstr>
      <vt:lpstr>How to manage data at NIWA? (excerpt)</vt:lpstr>
      <vt:lpstr>Information Management made consistent through a “services stack” - biodata -</vt:lpstr>
      <vt:lpstr>NIWA EI Delivery Vision in New Zealand:  Interoperability through open standards</vt:lpstr>
      <vt:lpstr>Mission of TFBIS BSS Project</vt:lpstr>
      <vt:lpstr>BSS project - Milestones</vt:lpstr>
      <vt:lpstr>Data Access - a future situation</vt:lpstr>
      <vt:lpstr>PowerPoint Presentation</vt:lpstr>
      <vt:lpstr>Current world of biodata sharing in NZ</vt:lpstr>
      <vt:lpstr>Operations of the biodata services stack</vt:lpstr>
      <vt:lpstr>A “Common Biodata Infrastructure”  CBI</vt:lpstr>
      <vt:lpstr>Federated bio observations data system What do we need?</vt:lpstr>
      <vt:lpstr>A “Common Biodata Infrastructure”  CBI</vt:lpstr>
      <vt:lpstr>A “Common Biodata Infrastructure”  CBI</vt:lpstr>
      <vt:lpstr>Use case: Regional Councils - HBRC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of the biodata services stack</dc:title>
  <dc:creator>Jochen Schmidt</dc:creator>
  <cp:lastModifiedBy>Jochen Schmidt</cp:lastModifiedBy>
  <cp:revision>37</cp:revision>
  <cp:lastPrinted>2013-10-16T21:13:31Z</cp:lastPrinted>
  <dcterms:created xsi:type="dcterms:W3CDTF">2013-10-13T04:16:21Z</dcterms:created>
  <dcterms:modified xsi:type="dcterms:W3CDTF">2013-10-20T18:10:53Z</dcterms:modified>
</cp:coreProperties>
</file>